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4"/>
  </p:notesMasterIdLst>
  <p:sldIdLst>
    <p:sldId id="256" r:id="rId2"/>
    <p:sldId id="282" r:id="rId3"/>
    <p:sldId id="277" r:id="rId4"/>
    <p:sldId id="280" r:id="rId5"/>
    <p:sldId id="267" r:id="rId6"/>
    <p:sldId id="294" r:id="rId7"/>
    <p:sldId id="296" r:id="rId8"/>
    <p:sldId id="262" r:id="rId9"/>
    <p:sldId id="264" r:id="rId10"/>
    <p:sldId id="281" r:id="rId11"/>
    <p:sldId id="286" r:id="rId12"/>
    <p:sldId id="276" r:id="rId13"/>
    <p:sldId id="279" r:id="rId14"/>
    <p:sldId id="278" r:id="rId15"/>
    <p:sldId id="275" r:id="rId16"/>
    <p:sldId id="263" r:id="rId17"/>
    <p:sldId id="265" r:id="rId18"/>
    <p:sldId id="283" r:id="rId19"/>
    <p:sldId id="272" r:id="rId20"/>
    <p:sldId id="289" r:id="rId21"/>
    <p:sldId id="290" r:id="rId22"/>
    <p:sldId id="291" r:id="rId23"/>
    <p:sldId id="295" r:id="rId24"/>
    <p:sldId id="268" r:id="rId25"/>
    <p:sldId id="270" r:id="rId26"/>
    <p:sldId id="285" r:id="rId27"/>
    <p:sldId id="284" r:id="rId28"/>
    <p:sldId id="288" r:id="rId29"/>
    <p:sldId id="287" r:id="rId30"/>
    <p:sldId id="261" r:id="rId31"/>
    <p:sldId id="292" r:id="rId32"/>
    <p:sldId id="293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9268"/>
    <p:restoredTop sz="65423"/>
  </p:normalViewPr>
  <p:slideViewPr>
    <p:cSldViewPr snapToGrid="0" snapToObjects="1">
      <p:cViewPr varScale="1">
        <p:scale>
          <a:sx n="78" d="100"/>
          <a:sy n="78" d="100"/>
        </p:scale>
        <p:origin x="1072" y="176"/>
      </p:cViewPr>
      <p:guideLst/>
    </p:cSldViewPr>
  </p:slideViewPr>
  <p:notesTextViewPr>
    <p:cViewPr>
      <p:scale>
        <a:sx n="155" d="100"/>
        <a:sy n="15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svg"/><Relationship Id="rId1" Type="http://schemas.openxmlformats.org/officeDocument/2006/relationships/image" Target="../media/image30.png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openxmlformats.org/officeDocument/2006/relationships/image" Target="../media/image33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svg"/><Relationship Id="rId1" Type="http://schemas.openxmlformats.org/officeDocument/2006/relationships/image" Target="../media/image30.png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openxmlformats.org/officeDocument/2006/relationships/image" Target="../media/image3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866F692-367F-435D-A3DF-5E3E8A70526C}" type="doc">
      <dgm:prSet loTypeId="urn:microsoft.com/office/officeart/2018/2/layout/IconLabelDescription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B0F9336D-B73C-4FAE-AB9F-5C252807680F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Nodes – Data Entities ( nouns )</a:t>
          </a:r>
        </a:p>
        <a:p>
          <a:pPr>
            <a:lnSpc>
              <a:spcPct val="100000"/>
            </a:lnSpc>
            <a:defRPr b="1"/>
          </a:pPr>
          <a:r>
            <a:rPr lang="en-US" dirty="0"/>
            <a:t>  S O</a:t>
          </a:r>
        </a:p>
      </dgm:t>
    </dgm:pt>
    <dgm:pt modelId="{3557AADD-0049-4759-B838-5330A8BE086D}" type="parTrans" cxnId="{C17F7A59-6A28-46A0-BC7A-F0C7586D5EF2}">
      <dgm:prSet/>
      <dgm:spPr/>
      <dgm:t>
        <a:bodyPr/>
        <a:lstStyle/>
        <a:p>
          <a:endParaRPr lang="en-US"/>
        </a:p>
      </dgm:t>
    </dgm:pt>
    <dgm:pt modelId="{93894E4D-65C4-4C97-AE3A-FA1867E0233E}" type="sibTrans" cxnId="{C17F7A59-6A28-46A0-BC7A-F0C7586D5EF2}">
      <dgm:prSet/>
      <dgm:spPr/>
      <dgm:t>
        <a:bodyPr/>
        <a:lstStyle/>
        <a:p>
          <a:endParaRPr lang="en-US"/>
        </a:p>
      </dgm:t>
    </dgm:pt>
    <dgm:pt modelId="{06E40207-00A2-4176-A2C4-52A01F1A6F79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Edges – Relationships ( verbs ) </a:t>
          </a:r>
        </a:p>
        <a:p>
          <a:pPr>
            <a:lnSpc>
              <a:spcPct val="100000"/>
            </a:lnSpc>
            <a:defRPr b="1"/>
          </a:pPr>
          <a:r>
            <a:rPr lang="en-US" dirty="0"/>
            <a:t>P</a:t>
          </a:r>
        </a:p>
      </dgm:t>
    </dgm:pt>
    <dgm:pt modelId="{05643E9F-4F71-435C-AFCE-1BFD6AF4ECAB}" type="parTrans" cxnId="{A209F118-35CC-4909-91AA-887A9B4BE98F}">
      <dgm:prSet/>
      <dgm:spPr/>
      <dgm:t>
        <a:bodyPr/>
        <a:lstStyle/>
        <a:p>
          <a:endParaRPr lang="en-US"/>
        </a:p>
      </dgm:t>
    </dgm:pt>
    <dgm:pt modelId="{292BE65D-B702-4EA2-83AB-09D6C671A596}" type="sibTrans" cxnId="{A209F118-35CC-4909-91AA-887A9B4BE98F}">
      <dgm:prSet/>
      <dgm:spPr/>
      <dgm:t>
        <a:bodyPr/>
        <a:lstStyle/>
        <a:p>
          <a:endParaRPr lang="en-US"/>
        </a:p>
      </dgm:t>
    </dgm:pt>
    <dgm:pt modelId="{E5E46184-EDC6-4B3F-BB9A-A62694EE55AC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Graph algorithms</a:t>
          </a:r>
        </a:p>
      </dgm:t>
    </dgm:pt>
    <dgm:pt modelId="{61C65701-AF2E-4351-820E-772039E4AF75}" type="parTrans" cxnId="{B943546D-4F10-4081-B9E6-4021D7FBB184}">
      <dgm:prSet/>
      <dgm:spPr/>
      <dgm:t>
        <a:bodyPr/>
        <a:lstStyle/>
        <a:p>
          <a:endParaRPr lang="en-US"/>
        </a:p>
      </dgm:t>
    </dgm:pt>
    <dgm:pt modelId="{4AF73CDE-D296-4249-9577-7F298F9BAA96}" type="sibTrans" cxnId="{B943546D-4F10-4081-B9E6-4021D7FBB184}">
      <dgm:prSet/>
      <dgm:spPr/>
      <dgm:t>
        <a:bodyPr/>
        <a:lstStyle/>
        <a:p>
          <a:endParaRPr lang="en-US"/>
        </a:p>
      </dgm:t>
    </dgm:pt>
    <dgm:pt modelId="{094E6046-1C64-49EC-9293-9468AB7705F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Reasoning ( Decisions )</a:t>
          </a:r>
        </a:p>
      </dgm:t>
    </dgm:pt>
    <dgm:pt modelId="{CAD2F8DF-450A-4A6C-9A22-929CE608F9DA}" type="parTrans" cxnId="{7AA3A84B-925D-4035-8D62-1C84B8FC78A7}">
      <dgm:prSet/>
      <dgm:spPr/>
      <dgm:t>
        <a:bodyPr/>
        <a:lstStyle/>
        <a:p>
          <a:endParaRPr lang="en-US"/>
        </a:p>
      </dgm:t>
    </dgm:pt>
    <dgm:pt modelId="{7019426F-2129-4178-95E3-3D66083EA1AC}" type="sibTrans" cxnId="{7AA3A84B-925D-4035-8D62-1C84B8FC78A7}">
      <dgm:prSet/>
      <dgm:spPr/>
      <dgm:t>
        <a:bodyPr/>
        <a:lstStyle/>
        <a:p>
          <a:endParaRPr lang="en-US"/>
        </a:p>
      </dgm:t>
    </dgm:pt>
    <dgm:pt modelId="{02207CB0-CC60-4BC4-8D11-BBCDD305723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Inferences</a:t>
          </a:r>
        </a:p>
      </dgm:t>
    </dgm:pt>
    <dgm:pt modelId="{BE81E4DE-E638-41F6-BB3B-943CE1724B78}" type="parTrans" cxnId="{AAE1025B-1786-4CBB-B858-6DA4E16D6C8F}">
      <dgm:prSet/>
      <dgm:spPr/>
      <dgm:t>
        <a:bodyPr/>
        <a:lstStyle/>
        <a:p>
          <a:endParaRPr lang="en-US"/>
        </a:p>
      </dgm:t>
    </dgm:pt>
    <dgm:pt modelId="{F33BB1A5-ADAA-4391-83AA-EAB0015D9B3C}" type="sibTrans" cxnId="{AAE1025B-1786-4CBB-B858-6DA4E16D6C8F}">
      <dgm:prSet/>
      <dgm:spPr/>
      <dgm:t>
        <a:bodyPr/>
        <a:lstStyle/>
        <a:p>
          <a:endParaRPr lang="en-US"/>
        </a:p>
      </dgm:t>
    </dgm:pt>
    <dgm:pt modelId="{4AAC8884-2972-4399-8773-A5515B6E8C4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Shortest path</a:t>
          </a:r>
        </a:p>
      </dgm:t>
    </dgm:pt>
    <dgm:pt modelId="{C418BA33-3537-45F9-8716-64B94B071FCF}" type="parTrans" cxnId="{97D0C37C-A6CA-4A83-AC21-D9AF21E4B9CB}">
      <dgm:prSet/>
      <dgm:spPr/>
      <dgm:t>
        <a:bodyPr/>
        <a:lstStyle/>
        <a:p>
          <a:endParaRPr lang="en-US"/>
        </a:p>
      </dgm:t>
    </dgm:pt>
    <dgm:pt modelId="{F0F8FAE3-00CA-48F8-B84E-A776AF54F73D}" type="sibTrans" cxnId="{97D0C37C-A6CA-4A83-AC21-D9AF21E4B9CB}">
      <dgm:prSet/>
      <dgm:spPr/>
      <dgm:t>
        <a:bodyPr/>
        <a:lstStyle/>
        <a:p>
          <a:endParaRPr lang="en-US"/>
        </a:p>
      </dgm:t>
    </dgm:pt>
    <dgm:pt modelId="{CA895469-A68A-457A-B96E-56A076AA267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Cliques / Neighborliness</a:t>
          </a:r>
        </a:p>
      </dgm:t>
    </dgm:pt>
    <dgm:pt modelId="{C4E99817-ACA1-4D7E-BB83-31F149486C32}" type="parTrans" cxnId="{A95FC37B-5C9C-4208-9C2E-3D53DCBEA6F6}">
      <dgm:prSet/>
      <dgm:spPr/>
      <dgm:t>
        <a:bodyPr/>
        <a:lstStyle/>
        <a:p>
          <a:endParaRPr lang="en-US"/>
        </a:p>
      </dgm:t>
    </dgm:pt>
    <dgm:pt modelId="{FDC4B013-1E65-4DAE-94B3-33C64DECB4CF}" type="sibTrans" cxnId="{A95FC37B-5C9C-4208-9C2E-3D53DCBEA6F6}">
      <dgm:prSet/>
      <dgm:spPr/>
      <dgm:t>
        <a:bodyPr/>
        <a:lstStyle/>
        <a:p>
          <a:endParaRPr lang="en-US"/>
        </a:p>
      </dgm:t>
    </dgm:pt>
    <dgm:pt modelId="{DC096632-6DFD-46D1-9152-02599FF3CAB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Interconnected ness</a:t>
          </a:r>
        </a:p>
      </dgm:t>
    </dgm:pt>
    <dgm:pt modelId="{91E9F872-7677-405A-8A45-24296A596B1E}" type="parTrans" cxnId="{B91265F7-0D39-4283-80EF-ABCBBAFE4EE2}">
      <dgm:prSet/>
      <dgm:spPr/>
      <dgm:t>
        <a:bodyPr/>
        <a:lstStyle/>
        <a:p>
          <a:endParaRPr lang="en-US"/>
        </a:p>
      </dgm:t>
    </dgm:pt>
    <dgm:pt modelId="{DF81F117-86F6-4C76-9E08-87237222CA8F}" type="sibTrans" cxnId="{B91265F7-0D39-4283-80EF-ABCBBAFE4EE2}">
      <dgm:prSet/>
      <dgm:spPr/>
      <dgm:t>
        <a:bodyPr/>
        <a:lstStyle/>
        <a:p>
          <a:endParaRPr lang="en-US"/>
        </a:p>
      </dgm:t>
    </dgm:pt>
    <dgm:pt modelId="{83904E6D-D574-4AAD-9A5D-923710BF4D67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Patterns</a:t>
          </a:r>
        </a:p>
      </dgm:t>
    </dgm:pt>
    <dgm:pt modelId="{CFC15A1A-D45F-4F10-8EE1-B6BBBE5CCDA8}" type="parTrans" cxnId="{C60794D8-A0C1-4E2D-B247-B6AE4085F2F1}">
      <dgm:prSet/>
      <dgm:spPr/>
      <dgm:t>
        <a:bodyPr/>
        <a:lstStyle/>
        <a:p>
          <a:endParaRPr lang="en-US"/>
        </a:p>
      </dgm:t>
    </dgm:pt>
    <dgm:pt modelId="{93A3853D-1E69-4E56-8561-FF913B50C61E}" type="sibTrans" cxnId="{C60794D8-A0C1-4E2D-B247-B6AE4085F2F1}">
      <dgm:prSet/>
      <dgm:spPr/>
      <dgm:t>
        <a:bodyPr/>
        <a:lstStyle/>
        <a:p>
          <a:endParaRPr lang="en-US"/>
        </a:p>
      </dgm:t>
    </dgm:pt>
    <dgm:pt modelId="{1A1B8AE3-60AC-4DCD-942F-B2BBC5216BEC}" type="pres">
      <dgm:prSet presAssocID="{1866F692-367F-435D-A3DF-5E3E8A70526C}" presName="root" presStyleCnt="0">
        <dgm:presLayoutVars>
          <dgm:dir/>
          <dgm:resizeHandles val="exact"/>
        </dgm:presLayoutVars>
      </dgm:prSet>
      <dgm:spPr/>
    </dgm:pt>
    <dgm:pt modelId="{3851510E-80C2-495A-85F2-08A498091B72}" type="pres">
      <dgm:prSet presAssocID="{B0F9336D-B73C-4FAE-AB9F-5C252807680F}" presName="compNode" presStyleCnt="0"/>
      <dgm:spPr/>
    </dgm:pt>
    <dgm:pt modelId="{E1FE3A0D-94A3-4BE1-BB58-A889E58C4C2F}" type="pres">
      <dgm:prSet presAssocID="{B0F9336D-B73C-4FAE-AB9F-5C252807680F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sconnected"/>
        </a:ext>
      </dgm:extLst>
    </dgm:pt>
    <dgm:pt modelId="{E4C62A75-9699-4784-A43D-7A80CA5EB5D7}" type="pres">
      <dgm:prSet presAssocID="{B0F9336D-B73C-4FAE-AB9F-5C252807680F}" presName="iconSpace" presStyleCnt="0"/>
      <dgm:spPr/>
    </dgm:pt>
    <dgm:pt modelId="{9E7D1DCD-EB85-4697-A250-DB922A99BE00}" type="pres">
      <dgm:prSet presAssocID="{B0F9336D-B73C-4FAE-AB9F-5C252807680F}" presName="parTx" presStyleLbl="revTx" presStyleIdx="0" presStyleCnt="8">
        <dgm:presLayoutVars>
          <dgm:chMax val="0"/>
          <dgm:chPref val="0"/>
        </dgm:presLayoutVars>
      </dgm:prSet>
      <dgm:spPr/>
    </dgm:pt>
    <dgm:pt modelId="{2F61F12D-5992-494C-AAE9-593DFF0F1045}" type="pres">
      <dgm:prSet presAssocID="{B0F9336D-B73C-4FAE-AB9F-5C252807680F}" presName="txSpace" presStyleCnt="0"/>
      <dgm:spPr/>
    </dgm:pt>
    <dgm:pt modelId="{D0987DF6-0A36-45F5-B68D-4FB1DC8D29BF}" type="pres">
      <dgm:prSet presAssocID="{B0F9336D-B73C-4FAE-AB9F-5C252807680F}" presName="desTx" presStyleLbl="revTx" presStyleIdx="1" presStyleCnt="8">
        <dgm:presLayoutVars/>
      </dgm:prSet>
      <dgm:spPr/>
    </dgm:pt>
    <dgm:pt modelId="{7A29AC28-69D4-4B32-B1D1-C172F618E570}" type="pres">
      <dgm:prSet presAssocID="{93894E4D-65C4-4C97-AE3A-FA1867E0233E}" presName="sibTrans" presStyleCnt="0"/>
      <dgm:spPr/>
    </dgm:pt>
    <dgm:pt modelId="{B5E34868-1FC0-44F8-9FD7-33EC6432F057}" type="pres">
      <dgm:prSet presAssocID="{06E40207-00A2-4176-A2C4-52A01F1A6F79}" presName="compNode" presStyleCnt="0"/>
      <dgm:spPr/>
    </dgm:pt>
    <dgm:pt modelId="{F26BB401-B2B7-413B-BB49-697D3DF73253}" type="pres">
      <dgm:prSet presAssocID="{06E40207-00A2-4176-A2C4-52A01F1A6F79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estions"/>
        </a:ext>
      </dgm:extLst>
    </dgm:pt>
    <dgm:pt modelId="{930B62EF-5877-420D-A974-FF28DFA048DB}" type="pres">
      <dgm:prSet presAssocID="{06E40207-00A2-4176-A2C4-52A01F1A6F79}" presName="iconSpace" presStyleCnt="0"/>
      <dgm:spPr/>
    </dgm:pt>
    <dgm:pt modelId="{2B8288C9-AA3F-49D2-90C4-ACB2A83869A6}" type="pres">
      <dgm:prSet presAssocID="{06E40207-00A2-4176-A2C4-52A01F1A6F79}" presName="parTx" presStyleLbl="revTx" presStyleIdx="2" presStyleCnt="8">
        <dgm:presLayoutVars>
          <dgm:chMax val="0"/>
          <dgm:chPref val="0"/>
        </dgm:presLayoutVars>
      </dgm:prSet>
      <dgm:spPr/>
    </dgm:pt>
    <dgm:pt modelId="{D9167D99-2C54-41DF-9340-140782AB9D1C}" type="pres">
      <dgm:prSet presAssocID="{06E40207-00A2-4176-A2C4-52A01F1A6F79}" presName="txSpace" presStyleCnt="0"/>
      <dgm:spPr/>
    </dgm:pt>
    <dgm:pt modelId="{1AB4129F-788C-476C-8CA9-D922C9234EFD}" type="pres">
      <dgm:prSet presAssocID="{06E40207-00A2-4176-A2C4-52A01F1A6F79}" presName="desTx" presStyleLbl="revTx" presStyleIdx="3" presStyleCnt="8">
        <dgm:presLayoutVars/>
      </dgm:prSet>
      <dgm:spPr/>
    </dgm:pt>
    <dgm:pt modelId="{CE226DDF-A922-49B2-ACA2-917EEF6DA90A}" type="pres">
      <dgm:prSet presAssocID="{292BE65D-B702-4EA2-83AB-09D6C671A596}" presName="sibTrans" presStyleCnt="0"/>
      <dgm:spPr/>
    </dgm:pt>
    <dgm:pt modelId="{01C31842-09BB-4F2A-B503-F0275DE21CED}" type="pres">
      <dgm:prSet presAssocID="{E5E46184-EDC6-4B3F-BB9A-A62694EE55AC}" presName="compNode" presStyleCnt="0"/>
      <dgm:spPr/>
    </dgm:pt>
    <dgm:pt modelId="{BE6DF0A9-B639-4939-B601-ABA8A5B737BD}" type="pres">
      <dgm:prSet presAssocID="{E5E46184-EDC6-4B3F-BB9A-A62694EE55AC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58235DF7-C2EF-4841-A36F-89ADBA1626D9}" type="pres">
      <dgm:prSet presAssocID="{E5E46184-EDC6-4B3F-BB9A-A62694EE55AC}" presName="iconSpace" presStyleCnt="0"/>
      <dgm:spPr/>
    </dgm:pt>
    <dgm:pt modelId="{94606826-4ADE-4765-8ABC-58B1D2889382}" type="pres">
      <dgm:prSet presAssocID="{E5E46184-EDC6-4B3F-BB9A-A62694EE55AC}" presName="parTx" presStyleLbl="revTx" presStyleIdx="4" presStyleCnt="8">
        <dgm:presLayoutVars>
          <dgm:chMax val="0"/>
          <dgm:chPref val="0"/>
        </dgm:presLayoutVars>
      </dgm:prSet>
      <dgm:spPr/>
    </dgm:pt>
    <dgm:pt modelId="{BF81BD54-CE37-49E2-967B-24F9CE934EC6}" type="pres">
      <dgm:prSet presAssocID="{E5E46184-EDC6-4B3F-BB9A-A62694EE55AC}" presName="txSpace" presStyleCnt="0"/>
      <dgm:spPr/>
    </dgm:pt>
    <dgm:pt modelId="{48019E0D-F842-4455-989E-6859D0316EBF}" type="pres">
      <dgm:prSet presAssocID="{E5E46184-EDC6-4B3F-BB9A-A62694EE55AC}" presName="desTx" presStyleLbl="revTx" presStyleIdx="5" presStyleCnt="8" custLinFactNeighborX="-632" custLinFactNeighborY="-54555">
        <dgm:presLayoutVars/>
      </dgm:prSet>
      <dgm:spPr/>
    </dgm:pt>
    <dgm:pt modelId="{B86C2D1A-5687-42EA-9328-FA26528A0C51}" type="pres">
      <dgm:prSet presAssocID="{4AF73CDE-D296-4249-9577-7F298F9BAA96}" presName="sibTrans" presStyleCnt="0"/>
      <dgm:spPr/>
    </dgm:pt>
    <dgm:pt modelId="{E08AED8F-8CF4-4112-B4EE-2C64B01121A5}" type="pres">
      <dgm:prSet presAssocID="{83904E6D-D574-4AAD-9A5D-923710BF4D67}" presName="compNode" presStyleCnt="0"/>
      <dgm:spPr/>
    </dgm:pt>
    <dgm:pt modelId="{CA1AA0C5-6D7E-4715-902B-C8684DCCB20C}" type="pres">
      <dgm:prSet presAssocID="{83904E6D-D574-4AAD-9A5D-923710BF4D67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lp"/>
        </a:ext>
      </dgm:extLst>
    </dgm:pt>
    <dgm:pt modelId="{F52EE37C-6A55-4A15-A1A1-0D71E15F703F}" type="pres">
      <dgm:prSet presAssocID="{83904E6D-D574-4AAD-9A5D-923710BF4D67}" presName="iconSpace" presStyleCnt="0"/>
      <dgm:spPr/>
    </dgm:pt>
    <dgm:pt modelId="{E1F425D1-BCBF-48C1-BED6-B56BD940A965}" type="pres">
      <dgm:prSet presAssocID="{83904E6D-D574-4AAD-9A5D-923710BF4D67}" presName="parTx" presStyleLbl="revTx" presStyleIdx="6" presStyleCnt="8">
        <dgm:presLayoutVars>
          <dgm:chMax val="0"/>
          <dgm:chPref val="0"/>
        </dgm:presLayoutVars>
      </dgm:prSet>
      <dgm:spPr/>
    </dgm:pt>
    <dgm:pt modelId="{2FFE65AD-7A99-4D7D-B396-FF11607F2B56}" type="pres">
      <dgm:prSet presAssocID="{83904E6D-D574-4AAD-9A5D-923710BF4D67}" presName="txSpace" presStyleCnt="0"/>
      <dgm:spPr/>
    </dgm:pt>
    <dgm:pt modelId="{5532EE39-5FC6-4874-A80A-18F826D0A693}" type="pres">
      <dgm:prSet presAssocID="{83904E6D-D574-4AAD-9A5D-923710BF4D67}" presName="desTx" presStyleLbl="revTx" presStyleIdx="7" presStyleCnt="8">
        <dgm:presLayoutVars/>
      </dgm:prSet>
      <dgm:spPr/>
    </dgm:pt>
  </dgm:ptLst>
  <dgm:cxnLst>
    <dgm:cxn modelId="{E4D2D500-AF2E-C94B-924D-F4ECDBBFE48B}" type="presOf" srcId="{4AAC8884-2972-4399-8773-A5515B6E8C46}" destId="{48019E0D-F842-4455-989E-6859D0316EBF}" srcOrd="0" destOrd="2" presId="urn:microsoft.com/office/officeart/2018/2/layout/IconLabelDescriptionList"/>
    <dgm:cxn modelId="{BF20E70B-A0DA-3B41-A235-4A1650EF9703}" type="presOf" srcId="{B0F9336D-B73C-4FAE-AB9F-5C252807680F}" destId="{9E7D1DCD-EB85-4697-A250-DB922A99BE00}" srcOrd="0" destOrd="0" presId="urn:microsoft.com/office/officeart/2018/2/layout/IconLabelDescriptionList"/>
    <dgm:cxn modelId="{A209F118-35CC-4909-91AA-887A9B4BE98F}" srcId="{1866F692-367F-435D-A3DF-5E3E8A70526C}" destId="{06E40207-00A2-4176-A2C4-52A01F1A6F79}" srcOrd="1" destOrd="0" parTransId="{05643E9F-4F71-435C-AFCE-1BFD6AF4ECAB}" sibTransId="{292BE65D-B702-4EA2-83AB-09D6C671A596}"/>
    <dgm:cxn modelId="{E06D641D-D12A-D24B-A154-54B9835E7F4D}" type="presOf" srcId="{02207CB0-CC60-4BC4-8D11-BBCDD3057239}" destId="{48019E0D-F842-4455-989E-6859D0316EBF}" srcOrd="0" destOrd="1" presId="urn:microsoft.com/office/officeart/2018/2/layout/IconLabelDescriptionList"/>
    <dgm:cxn modelId="{027A4E1E-E789-D84D-AFC5-D5EA1025F6D0}" type="presOf" srcId="{CA895469-A68A-457A-B96E-56A076AA2678}" destId="{48019E0D-F842-4455-989E-6859D0316EBF}" srcOrd="0" destOrd="3" presId="urn:microsoft.com/office/officeart/2018/2/layout/IconLabelDescriptionList"/>
    <dgm:cxn modelId="{71573332-D00F-BC44-97D5-F6A2B98F12AA}" type="presOf" srcId="{E5E46184-EDC6-4B3F-BB9A-A62694EE55AC}" destId="{94606826-4ADE-4765-8ABC-58B1D2889382}" srcOrd="0" destOrd="0" presId="urn:microsoft.com/office/officeart/2018/2/layout/IconLabelDescriptionList"/>
    <dgm:cxn modelId="{7AA3A84B-925D-4035-8D62-1C84B8FC78A7}" srcId="{E5E46184-EDC6-4B3F-BB9A-A62694EE55AC}" destId="{094E6046-1C64-49EC-9293-9468AB7705F8}" srcOrd="0" destOrd="0" parTransId="{CAD2F8DF-450A-4A6C-9A22-929CE608F9DA}" sibTransId="{7019426F-2129-4178-95E3-3D66083EA1AC}"/>
    <dgm:cxn modelId="{C17F7A59-6A28-46A0-BC7A-F0C7586D5EF2}" srcId="{1866F692-367F-435D-A3DF-5E3E8A70526C}" destId="{B0F9336D-B73C-4FAE-AB9F-5C252807680F}" srcOrd="0" destOrd="0" parTransId="{3557AADD-0049-4759-B838-5330A8BE086D}" sibTransId="{93894E4D-65C4-4C97-AE3A-FA1867E0233E}"/>
    <dgm:cxn modelId="{AAE1025B-1786-4CBB-B858-6DA4E16D6C8F}" srcId="{E5E46184-EDC6-4B3F-BB9A-A62694EE55AC}" destId="{02207CB0-CC60-4BC4-8D11-BBCDD3057239}" srcOrd="1" destOrd="0" parTransId="{BE81E4DE-E638-41F6-BB3B-943CE1724B78}" sibTransId="{F33BB1A5-ADAA-4391-83AA-EAB0015D9B3C}"/>
    <dgm:cxn modelId="{B943546D-4F10-4081-B9E6-4021D7FBB184}" srcId="{1866F692-367F-435D-A3DF-5E3E8A70526C}" destId="{E5E46184-EDC6-4B3F-BB9A-A62694EE55AC}" srcOrd="2" destOrd="0" parTransId="{61C65701-AF2E-4351-820E-772039E4AF75}" sibTransId="{4AF73CDE-D296-4249-9577-7F298F9BAA96}"/>
    <dgm:cxn modelId="{A95FC37B-5C9C-4208-9C2E-3D53DCBEA6F6}" srcId="{E5E46184-EDC6-4B3F-BB9A-A62694EE55AC}" destId="{CA895469-A68A-457A-B96E-56A076AA2678}" srcOrd="3" destOrd="0" parTransId="{C4E99817-ACA1-4D7E-BB83-31F149486C32}" sibTransId="{FDC4B013-1E65-4DAE-94B3-33C64DECB4CF}"/>
    <dgm:cxn modelId="{97D0C37C-A6CA-4A83-AC21-D9AF21E4B9CB}" srcId="{E5E46184-EDC6-4B3F-BB9A-A62694EE55AC}" destId="{4AAC8884-2972-4399-8773-A5515B6E8C46}" srcOrd="2" destOrd="0" parTransId="{C418BA33-3537-45F9-8716-64B94B071FCF}" sibTransId="{F0F8FAE3-00CA-48F8-B84E-A776AF54F73D}"/>
    <dgm:cxn modelId="{955BA086-BE47-544B-9213-0102317131FC}" type="presOf" srcId="{83904E6D-D574-4AAD-9A5D-923710BF4D67}" destId="{E1F425D1-BCBF-48C1-BED6-B56BD940A965}" srcOrd="0" destOrd="0" presId="urn:microsoft.com/office/officeart/2018/2/layout/IconLabelDescriptionList"/>
    <dgm:cxn modelId="{5F59C08D-B47A-D045-95AA-A56B0C7C07EF}" type="presOf" srcId="{06E40207-00A2-4176-A2C4-52A01F1A6F79}" destId="{2B8288C9-AA3F-49D2-90C4-ACB2A83869A6}" srcOrd="0" destOrd="0" presId="urn:microsoft.com/office/officeart/2018/2/layout/IconLabelDescriptionList"/>
    <dgm:cxn modelId="{CE106993-35F0-C84B-8953-CD8C4463CB7F}" type="presOf" srcId="{1866F692-367F-435D-A3DF-5E3E8A70526C}" destId="{1A1B8AE3-60AC-4DCD-942F-B2BBC5216BEC}" srcOrd="0" destOrd="0" presId="urn:microsoft.com/office/officeart/2018/2/layout/IconLabelDescriptionList"/>
    <dgm:cxn modelId="{D00756CD-CB60-3343-B02F-803E352526D6}" type="presOf" srcId="{094E6046-1C64-49EC-9293-9468AB7705F8}" destId="{48019E0D-F842-4455-989E-6859D0316EBF}" srcOrd="0" destOrd="0" presId="urn:microsoft.com/office/officeart/2018/2/layout/IconLabelDescriptionList"/>
    <dgm:cxn modelId="{C60794D8-A0C1-4E2D-B247-B6AE4085F2F1}" srcId="{1866F692-367F-435D-A3DF-5E3E8A70526C}" destId="{83904E6D-D574-4AAD-9A5D-923710BF4D67}" srcOrd="3" destOrd="0" parTransId="{CFC15A1A-D45F-4F10-8EE1-B6BBBE5CCDA8}" sibTransId="{93A3853D-1E69-4E56-8561-FF913B50C61E}"/>
    <dgm:cxn modelId="{04E32CEF-AEDD-5A47-B5AD-D1D4859CEBEA}" type="presOf" srcId="{DC096632-6DFD-46D1-9152-02599FF3CABE}" destId="{48019E0D-F842-4455-989E-6859D0316EBF}" srcOrd="0" destOrd="4" presId="urn:microsoft.com/office/officeart/2018/2/layout/IconLabelDescriptionList"/>
    <dgm:cxn modelId="{B91265F7-0D39-4283-80EF-ABCBBAFE4EE2}" srcId="{E5E46184-EDC6-4B3F-BB9A-A62694EE55AC}" destId="{DC096632-6DFD-46D1-9152-02599FF3CABE}" srcOrd="4" destOrd="0" parTransId="{91E9F872-7677-405A-8A45-24296A596B1E}" sibTransId="{DF81F117-86F6-4C76-9E08-87237222CA8F}"/>
    <dgm:cxn modelId="{75076D5B-AE1C-DF4E-B972-E90FF1B32BD5}" type="presParOf" srcId="{1A1B8AE3-60AC-4DCD-942F-B2BBC5216BEC}" destId="{3851510E-80C2-495A-85F2-08A498091B72}" srcOrd="0" destOrd="0" presId="urn:microsoft.com/office/officeart/2018/2/layout/IconLabelDescriptionList"/>
    <dgm:cxn modelId="{764AC6CD-EB79-E143-8CA6-D77A4F23E52C}" type="presParOf" srcId="{3851510E-80C2-495A-85F2-08A498091B72}" destId="{E1FE3A0D-94A3-4BE1-BB58-A889E58C4C2F}" srcOrd="0" destOrd="0" presId="urn:microsoft.com/office/officeart/2018/2/layout/IconLabelDescriptionList"/>
    <dgm:cxn modelId="{40CCD8C9-B47D-AF40-A374-46BED925FD54}" type="presParOf" srcId="{3851510E-80C2-495A-85F2-08A498091B72}" destId="{E4C62A75-9699-4784-A43D-7A80CA5EB5D7}" srcOrd="1" destOrd="0" presId="urn:microsoft.com/office/officeart/2018/2/layout/IconLabelDescriptionList"/>
    <dgm:cxn modelId="{FDE854AB-0993-F646-876D-21AD6C8244B4}" type="presParOf" srcId="{3851510E-80C2-495A-85F2-08A498091B72}" destId="{9E7D1DCD-EB85-4697-A250-DB922A99BE00}" srcOrd="2" destOrd="0" presId="urn:microsoft.com/office/officeart/2018/2/layout/IconLabelDescriptionList"/>
    <dgm:cxn modelId="{DC5CB473-F085-E248-946F-6DF5ABE90C99}" type="presParOf" srcId="{3851510E-80C2-495A-85F2-08A498091B72}" destId="{2F61F12D-5992-494C-AAE9-593DFF0F1045}" srcOrd="3" destOrd="0" presId="urn:microsoft.com/office/officeart/2018/2/layout/IconLabelDescriptionList"/>
    <dgm:cxn modelId="{B62A65E7-E16D-764E-AEDA-E42EFB6E4257}" type="presParOf" srcId="{3851510E-80C2-495A-85F2-08A498091B72}" destId="{D0987DF6-0A36-45F5-B68D-4FB1DC8D29BF}" srcOrd="4" destOrd="0" presId="urn:microsoft.com/office/officeart/2018/2/layout/IconLabelDescriptionList"/>
    <dgm:cxn modelId="{102F7FE6-150F-8E41-BE3E-2FA24AA35525}" type="presParOf" srcId="{1A1B8AE3-60AC-4DCD-942F-B2BBC5216BEC}" destId="{7A29AC28-69D4-4B32-B1D1-C172F618E570}" srcOrd="1" destOrd="0" presId="urn:microsoft.com/office/officeart/2018/2/layout/IconLabelDescriptionList"/>
    <dgm:cxn modelId="{CD21749B-DAE7-5B42-B66C-C176ED2C646D}" type="presParOf" srcId="{1A1B8AE3-60AC-4DCD-942F-B2BBC5216BEC}" destId="{B5E34868-1FC0-44F8-9FD7-33EC6432F057}" srcOrd="2" destOrd="0" presId="urn:microsoft.com/office/officeart/2018/2/layout/IconLabelDescriptionList"/>
    <dgm:cxn modelId="{20426F6B-C3B8-684E-8A27-F495EC9E6F2C}" type="presParOf" srcId="{B5E34868-1FC0-44F8-9FD7-33EC6432F057}" destId="{F26BB401-B2B7-413B-BB49-697D3DF73253}" srcOrd="0" destOrd="0" presId="urn:microsoft.com/office/officeart/2018/2/layout/IconLabelDescriptionList"/>
    <dgm:cxn modelId="{06264E23-FB37-BA42-BAE1-8A09F5E1E186}" type="presParOf" srcId="{B5E34868-1FC0-44F8-9FD7-33EC6432F057}" destId="{930B62EF-5877-420D-A974-FF28DFA048DB}" srcOrd="1" destOrd="0" presId="urn:microsoft.com/office/officeart/2018/2/layout/IconLabelDescriptionList"/>
    <dgm:cxn modelId="{A4FEE7B3-E993-BC48-819D-DB561F92E3C6}" type="presParOf" srcId="{B5E34868-1FC0-44F8-9FD7-33EC6432F057}" destId="{2B8288C9-AA3F-49D2-90C4-ACB2A83869A6}" srcOrd="2" destOrd="0" presId="urn:microsoft.com/office/officeart/2018/2/layout/IconLabelDescriptionList"/>
    <dgm:cxn modelId="{13829405-0F26-874B-9189-7A3C594773A6}" type="presParOf" srcId="{B5E34868-1FC0-44F8-9FD7-33EC6432F057}" destId="{D9167D99-2C54-41DF-9340-140782AB9D1C}" srcOrd="3" destOrd="0" presId="urn:microsoft.com/office/officeart/2018/2/layout/IconLabelDescriptionList"/>
    <dgm:cxn modelId="{AA9D1075-2226-354A-B554-83FEE71CC488}" type="presParOf" srcId="{B5E34868-1FC0-44F8-9FD7-33EC6432F057}" destId="{1AB4129F-788C-476C-8CA9-D922C9234EFD}" srcOrd="4" destOrd="0" presId="urn:microsoft.com/office/officeart/2018/2/layout/IconLabelDescriptionList"/>
    <dgm:cxn modelId="{6D999E15-CC8B-6748-8D27-3600F03FC3B6}" type="presParOf" srcId="{1A1B8AE3-60AC-4DCD-942F-B2BBC5216BEC}" destId="{CE226DDF-A922-49B2-ACA2-917EEF6DA90A}" srcOrd="3" destOrd="0" presId="urn:microsoft.com/office/officeart/2018/2/layout/IconLabelDescriptionList"/>
    <dgm:cxn modelId="{9ADA5553-AB04-6F40-9DE7-3E666584F797}" type="presParOf" srcId="{1A1B8AE3-60AC-4DCD-942F-B2BBC5216BEC}" destId="{01C31842-09BB-4F2A-B503-F0275DE21CED}" srcOrd="4" destOrd="0" presId="urn:microsoft.com/office/officeart/2018/2/layout/IconLabelDescriptionList"/>
    <dgm:cxn modelId="{8BE62E6D-8536-304B-B95C-15C4D9E4E09F}" type="presParOf" srcId="{01C31842-09BB-4F2A-B503-F0275DE21CED}" destId="{BE6DF0A9-B639-4939-B601-ABA8A5B737BD}" srcOrd="0" destOrd="0" presId="urn:microsoft.com/office/officeart/2018/2/layout/IconLabelDescriptionList"/>
    <dgm:cxn modelId="{A355F10B-A3D8-CD4B-AB27-9F1C360F799F}" type="presParOf" srcId="{01C31842-09BB-4F2A-B503-F0275DE21CED}" destId="{58235DF7-C2EF-4841-A36F-89ADBA1626D9}" srcOrd="1" destOrd="0" presId="urn:microsoft.com/office/officeart/2018/2/layout/IconLabelDescriptionList"/>
    <dgm:cxn modelId="{0E0ABFB4-1AC7-DE48-A143-D309EEBD3150}" type="presParOf" srcId="{01C31842-09BB-4F2A-B503-F0275DE21CED}" destId="{94606826-4ADE-4765-8ABC-58B1D2889382}" srcOrd="2" destOrd="0" presId="urn:microsoft.com/office/officeart/2018/2/layout/IconLabelDescriptionList"/>
    <dgm:cxn modelId="{C4301EBF-9EC5-CD40-BAD7-9AF8CC98D01A}" type="presParOf" srcId="{01C31842-09BB-4F2A-B503-F0275DE21CED}" destId="{BF81BD54-CE37-49E2-967B-24F9CE934EC6}" srcOrd="3" destOrd="0" presId="urn:microsoft.com/office/officeart/2018/2/layout/IconLabelDescriptionList"/>
    <dgm:cxn modelId="{D3F3A9D6-F86F-8F46-86AD-68A580084B93}" type="presParOf" srcId="{01C31842-09BB-4F2A-B503-F0275DE21CED}" destId="{48019E0D-F842-4455-989E-6859D0316EBF}" srcOrd="4" destOrd="0" presId="urn:microsoft.com/office/officeart/2018/2/layout/IconLabelDescriptionList"/>
    <dgm:cxn modelId="{D97061F7-D72C-B14B-8D28-B9CDC99CEC30}" type="presParOf" srcId="{1A1B8AE3-60AC-4DCD-942F-B2BBC5216BEC}" destId="{B86C2D1A-5687-42EA-9328-FA26528A0C51}" srcOrd="5" destOrd="0" presId="urn:microsoft.com/office/officeart/2018/2/layout/IconLabelDescriptionList"/>
    <dgm:cxn modelId="{087593B1-4417-1244-A270-2A92A2968288}" type="presParOf" srcId="{1A1B8AE3-60AC-4DCD-942F-B2BBC5216BEC}" destId="{E08AED8F-8CF4-4112-B4EE-2C64B01121A5}" srcOrd="6" destOrd="0" presId="urn:microsoft.com/office/officeart/2018/2/layout/IconLabelDescriptionList"/>
    <dgm:cxn modelId="{DAED13A9-F0B2-854B-91FA-567A33711385}" type="presParOf" srcId="{E08AED8F-8CF4-4112-B4EE-2C64B01121A5}" destId="{CA1AA0C5-6D7E-4715-902B-C8684DCCB20C}" srcOrd="0" destOrd="0" presId="urn:microsoft.com/office/officeart/2018/2/layout/IconLabelDescriptionList"/>
    <dgm:cxn modelId="{E9E49E7C-FBA6-294C-BDC0-0CE89782812B}" type="presParOf" srcId="{E08AED8F-8CF4-4112-B4EE-2C64B01121A5}" destId="{F52EE37C-6A55-4A15-A1A1-0D71E15F703F}" srcOrd="1" destOrd="0" presId="urn:microsoft.com/office/officeart/2018/2/layout/IconLabelDescriptionList"/>
    <dgm:cxn modelId="{4F5644AC-1BFE-5449-BEED-482BDB0A0E51}" type="presParOf" srcId="{E08AED8F-8CF4-4112-B4EE-2C64B01121A5}" destId="{E1F425D1-BCBF-48C1-BED6-B56BD940A965}" srcOrd="2" destOrd="0" presId="urn:microsoft.com/office/officeart/2018/2/layout/IconLabelDescriptionList"/>
    <dgm:cxn modelId="{08A33BB2-91D9-C045-A709-720A904CC44B}" type="presParOf" srcId="{E08AED8F-8CF4-4112-B4EE-2C64B01121A5}" destId="{2FFE65AD-7A99-4D7D-B396-FF11607F2B56}" srcOrd="3" destOrd="0" presId="urn:microsoft.com/office/officeart/2018/2/layout/IconLabelDescriptionList"/>
    <dgm:cxn modelId="{0365A3BE-C61A-974E-AF8A-35FC51908642}" type="presParOf" srcId="{E08AED8F-8CF4-4112-B4EE-2C64B01121A5}" destId="{5532EE39-5FC6-4874-A80A-18F826D0A693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8F25F35-5554-4464-8372-422D74589442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75CCBB77-C2AC-431F-95C2-A555B9367DE6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Web pages – Human readable – unstructured</a:t>
          </a:r>
        </a:p>
      </dgm:t>
    </dgm:pt>
    <dgm:pt modelId="{AF723A80-23B4-451F-9191-48D6B009E6C3}" type="parTrans" cxnId="{485C6CA6-544C-4829-8C53-6E5A88E85180}">
      <dgm:prSet/>
      <dgm:spPr/>
      <dgm:t>
        <a:bodyPr/>
        <a:lstStyle/>
        <a:p>
          <a:endParaRPr lang="en-US"/>
        </a:p>
      </dgm:t>
    </dgm:pt>
    <dgm:pt modelId="{767A85B0-C72C-4092-99D1-A47FC7ADCA80}" type="sibTrans" cxnId="{485C6CA6-544C-4829-8C53-6E5A88E85180}">
      <dgm:prSet/>
      <dgm:spPr/>
      <dgm:t>
        <a:bodyPr/>
        <a:lstStyle/>
        <a:p>
          <a:endParaRPr lang="en-US"/>
        </a:p>
      </dgm:t>
    </dgm:pt>
    <dgm:pt modelId="{5DA4C6AC-8FCA-4006-9BD9-DE4DA9A10084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What is machine readable? – structured</a:t>
          </a:r>
        </a:p>
      </dgm:t>
    </dgm:pt>
    <dgm:pt modelId="{F64C9067-8C17-4313-A2B0-F1F33DDD2282}" type="parTrans" cxnId="{3E06C84B-321E-40F1-9792-A18190B9DAEE}">
      <dgm:prSet/>
      <dgm:spPr/>
      <dgm:t>
        <a:bodyPr/>
        <a:lstStyle/>
        <a:p>
          <a:endParaRPr lang="en-US"/>
        </a:p>
      </dgm:t>
    </dgm:pt>
    <dgm:pt modelId="{02790364-3BBA-4994-8F69-E618C08E36F5}" type="sibTrans" cxnId="{3E06C84B-321E-40F1-9792-A18190B9DAEE}">
      <dgm:prSet/>
      <dgm:spPr/>
      <dgm:t>
        <a:bodyPr/>
        <a:lstStyle/>
        <a:p>
          <a:endParaRPr lang="en-US"/>
        </a:p>
      </dgm:t>
    </dgm:pt>
    <dgm:pt modelId="{BFE6424A-E64C-4AA6-80AB-FA1873FAF1D6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Big Fast Moving Data – overwhelming TL;DR;</a:t>
          </a:r>
        </a:p>
      </dgm:t>
    </dgm:pt>
    <dgm:pt modelId="{84FFEFAB-5F1D-4AAF-8BF0-B6250A5C1F4C}" type="parTrans" cxnId="{4F7E73C7-B8C9-462F-B801-2D9454CFF652}">
      <dgm:prSet/>
      <dgm:spPr/>
      <dgm:t>
        <a:bodyPr/>
        <a:lstStyle/>
        <a:p>
          <a:endParaRPr lang="en-US"/>
        </a:p>
      </dgm:t>
    </dgm:pt>
    <dgm:pt modelId="{E3DA109F-B2BE-44DB-8CFF-1313F5A7C536}" type="sibTrans" cxnId="{4F7E73C7-B8C9-462F-B801-2D9454CFF652}">
      <dgm:prSet/>
      <dgm:spPr/>
      <dgm:t>
        <a:bodyPr/>
        <a:lstStyle/>
        <a:p>
          <a:endParaRPr lang="en-US"/>
        </a:p>
      </dgm:t>
    </dgm:pt>
    <dgm:pt modelId="{E625C11E-0472-43CB-96AB-5CE4E45182F1}" type="pres">
      <dgm:prSet presAssocID="{48F25F35-5554-4464-8372-422D74589442}" presName="root" presStyleCnt="0">
        <dgm:presLayoutVars>
          <dgm:dir/>
          <dgm:resizeHandles val="exact"/>
        </dgm:presLayoutVars>
      </dgm:prSet>
      <dgm:spPr/>
    </dgm:pt>
    <dgm:pt modelId="{FB94FE6F-BD5C-4D4A-AB4C-1460214063A7}" type="pres">
      <dgm:prSet presAssocID="{75CCBB77-C2AC-431F-95C2-A555B9367DE6}" presName="compNode" presStyleCnt="0"/>
      <dgm:spPr/>
    </dgm:pt>
    <dgm:pt modelId="{14879372-2240-4E2F-B7D3-2CBDA0C63685}" type="pres">
      <dgm:prSet presAssocID="{75CCBB77-C2AC-431F-95C2-A555B9367DE6}" presName="iconBgRect" presStyleLbl="bgShp" presStyleIdx="0" presStyleCnt="3"/>
      <dgm:spPr/>
    </dgm:pt>
    <dgm:pt modelId="{88E34824-1C56-4C46-B49D-9542CAEBAFC0}" type="pres">
      <dgm:prSet presAssocID="{75CCBB77-C2AC-431F-95C2-A555B9367DE6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aptop"/>
        </a:ext>
      </dgm:extLst>
    </dgm:pt>
    <dgm:pt modelId="{318F7C62-5E28-4194-AC86-FF4FF5FBAED3}" type="pres">
      <dgm:prSet presAssocID="{75CCBB77-C2AC-431F-95C2-A555B9367DE6}" presName="spaceRect" presStyleCnt="0"/>
      <dgm:spPr/>
    </dgm:pt>
    <dgm:pt modelId="{82E77D3D-B334-4B44-A5AF-87D0459B0370}" type="pres">
      <dgm:prSet presAssocID="{75CCBB77-C2AC-431F-95C2-A555B9367DE6}" presName="textRect" presStyleLbl="revTx" presStyleIdx="0" presStyleCnt="3">
        <dgm:presLayoutVars>
          <dgm:chMax val="1"/>
          <dgm:chPref val="1"/>
        </dgm:presLayoutVars>
      </dgm:prSet>
      <dgm:spPr/>
    </dgm:pt>
    <dgm:pt modelId="{53E72BF2-4C6C-4CFF-98F8-473E97BE1901}" type="pres">
      <dgm:prSet presAssocID="{767A85B0-C72C-4092-99D1-A47FC7ADCA80}" presName="sibTrans" presStyleCnt="0"/>
      <dgm:spPr/>
    </dgm:pt>
    <dgm:pt modelId="{668ED336-73A4-4DCA-8FC4-53B4AA6272D1}" type="pres">
      <dgm:prSet presAssocID="{5DA4C6AC-8FCA-4006-9BD9-DE4DA9A10084}" presName="compNode" presStyleCnt="0"/>
      <dgm:spPr/>
    </dgm:pt>
    <dgm:pt modelId="{B1958C2B-59F5-4044-9093-BF1CEF88114F}" type="pres">
      <dgm:prSet presAssocID="{5DA4C6AC-8FCA-4006-9BD9-DE4DA9A10084}" presName="iconBgRect" presStyleLbl="bgShp" presStyleIdx="1" presStyleCnt="3"/>
      <dgm:spPr/>
    </dgm:pt>
    <dgm:pt modelId="{DA227AB9-FE88-403A-A4AA-C0C6891C968D}" type="pres">
      <dgm:prSet presAssocID="{5DA4C6AC-8FCA-4006-9BD9-DE4DA9A10084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hotocopier"/>
        </a:ext>
      </dgm:extLst>
    </dgm:pt>
    <dgm:pt modelId="{AC4E1B6C-16B7-41FA-8710-80DBE4C03454}" type="pres">
      <dgm:prSet presAssocID="{5DA4C6AC-8FCA-4006-9BD9-DE4DA9A10084}" presName="spaceRect" presStyleCnt="0"/>
      <dgm:spPr/>
    </dgm:pt>
    <dgm:pt modelId="{2FF32091-054F-428C-B8BE-C98384DDA9A9}" type="pres">
      <dgm:prSet presAssocID="{5DA4C6AC-8FCA-4006-9BD9-DE4DA9A10084}" presName="textRect" presStyleLbl="revTx" presStyleIdx="1" presStyleCnt="3">
        <dgm:presLayoutVars>
          <dgm:chMax val="1"/>
          <dgm:chPref val="1"/>
        </dgm:presLayoutVars>
      </dgm:prSet>
      <dgm:spPr/>
    </dgm:pt>
    <dgm:pt modelId="{FA01A0C5-F280-4CA0-AEDE-8421144B5E35}" type="pres">
      <dgm:prSet presAssocID="{02790364-3BBA-4994-8F69-E618C08E36F5}" presName="sibTrans" presStyleCnt="0"/>
      <dgm:spPr/>
    </dgm:pt>
    <dgm:pt modelId="{07C2D752-CB4A-4DDF-A1FF-EC994B29419F}" type="pres">
      <dgm:prSet presAssocID="{BFE6424A-E64C-4AA6-80AB-FA1873FAF1D6}" presName="compNode" presStyleCnt="0"/>
      <dgm:spPr/>
    </dgm:pt>
    <dgm:pt modelId="{CEC73BD5-5EF0-4DE9-BC96-C422F9872E4A}" type="pres">
      <dgm:prSet presAssocID="{BFE6424A-E64C-4AA6-80AB-FA1873FAF1D6}" presName="iconBgRect" presStyleLbl="bgShp" presStyleIdx="2" presStyleCnt="3"/>
      <dgm:spPr/>
    </dgm:pt>
    <dgm:pt modelId="{AD9F7FE4-A656-4F3F-A3A5-783EAE3A3467}" type="pres">
      <dgm:prSet presAssocID="{BFE6424A-E64C-4AA6-80AB-FA1873FAF1D6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sk"/>
        </a:ext>
      </dgm:extLst>
    </dgm:pt>
    <dgm:pt modelId="{CED0CEAA-316D-4F3A-8509-4A5705B8FA27}" type="pres">
      <dgm:prSet presAssocID="{BFE6424A-E64C-4AA6-80AB-FA1873FAF1D6}" presName="spaceRect" presStyleCnt="0"/>
      <dgm:spPr/>
    </dgm:pt>
    <dgm:pt modelId="{CF82265A-A15D-407E-92D0-9F5D93A7B68A}" type="pres">
      <dgm:prSet presAssocID="{BFE6424A-E64C-4AA6-80AB-FA1873FAF1D6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38F27C47-0893-CE43-8518-6314BC41A421}" type="presOf" srcId="{5DA4C6AC-8FCA-4006-9BD9-DE4DA9A10084}" destId="{2FF32091-054F-428C-B8BE-C98384DDA9A9}" srcOrd="0" destOrd="0" presId="urn:microsoft.com/office/officeart/2018/5/layout/IconCircleLabelList"/>
    <dgm:cxn modelId="{3E06C84B-321E-40F1-9792-A18190B9DAEE}" srcId="{48F25F35-5554-4464-8372-422D74589442}" destId="{5DA4C6AC-8FCA-4006-9BD9-DE4DA9A10084}" srcOrd="1" destOrd="0" parTransId="{F64C9067-8C17-4313-A2B0-F1F33DDD2282}" sibTransId="{02790364-3BBA-4994-8F69-E618C08E36F5}"/>
    <dgm:cxn modelId="{C7C78673-22B9-1547-A715-2FD01D9AE8B5}" type="presOf" srcId="{BFE6424A-E64C-4AA6-80AB-FA1873FAF1D6}" destId="{CF82265A-A15D-407E-92D0-9F5D93A7B68A}" srcOrd="0" destOrd="0" presId="urn:microsoft.com/office/officeart/2018/5/layout/IconCircleLabelList"/>
    <dgm:cxn modelId="{6A3DBA94-0A33-BE48-8A43-F98F1B24A25A}" type="presOf" srcId="{48F25F35-5554-4464-8372-422D74589442}" destId="{E625C11E-0472-43CB-96AB-5CE4E45182F1}" srcOrd="0" destOrd="0" presId="urn:microsoft.com/office/officeart/2018/5/layout/IconCircleLabelList"/>
    <dgm:cxn modelId="{485C6CA6-544C-4829-8C53-6E5A88E85180}" srcId="{48F25F35-5554-4464-8372-422D74589442}" destId="{75CCBB77-C2AC-431F-95C2-A555B9367DE6}" srcOrd="0" destOrd="0" parTransId="{AF723A80-23B4-451F-9191-48D6B009E6C3}" sibTransId="{767A85B0-C72C-4092-99D1-A47FC7ADCA80}"/>
    <dgm:cxn modelId="{4F7E73C7-B8C9-462F-B801-2D9454CFF652}" srcId="{48F25F35-5554-4464-8372-422D74589442}" destId="{BFE6424A-E64C-4AA6-80AB-FA1873FAF1D6}" srcOrd="2" destOrd="0" parTransId="{84FFEFAB-5F1D-4AAF-8BF0-B6250A5C1F4C}" sibTransId="{E3DA109F-B2BE-44DB-8CFF-1313F5A7C536}"/>
    <dgm:cxn modelId="{B54B89EB-AAE1-C44C-AFFE-6245D8A74370}" type="presOf" srcId="{75CCBB77-C2AC-431F-95C2-A555B9367DE6}" destId="{82E77D3D-B334-4B44-A5AF-87D0459B0370}" srcOrd="0" destOrd="0" presId="urn:microsoft.com/office/officeart/2018/5/layout/IconCircleLabelList"/>
    <dgm:cxn modelId="{F6066529-209D-9A4A-AD38-EFC3BB3074A4}" type="presParOf" srcId="{E625C11E-0472-43CB-96AB-5CE4E45182F1}" destId="{FB94FE6F-BD5C-4D4A-AB4C-1460214063A7}" srcOrd="0" destOrd="0" presId="urn:microsoft.com/office/officeart/2018/5/layout/IconCircleLabelList"/>
    <dgm:cxn modelId="{4F8E024E-EB63-5B4C-8AC8-6DC15F390993}" type="presParOf" srcId="{FB94FE6F-BD5C-4D4A-AB4C-1460214063A7}" destId="{14879372-2240-4E2F-B7D3-2CBDA0C63685}" srcOrd="0" destOrd="0" presId="urn:microsoft.com/office/officeart/2018/5/layout/IconCircleLabelList"/>
    <dgm:cxn modelId="{6588E13C-18F2-B641-A194-A7B6379AE35F}" type="presParOf" srcId="{FB94FE6F-BD5C-4D4A-AB4C-1460214063A7}" destId="{88E34824-1C56-4C46-B49D-9542CAEBAFC0}" srcOrd="1" destOrd="0" presId="urn:microsoft.com/office/officeart/2018/5/layout/IconCircleLabelList"/>
    <dgm:cxn modelId="{273F20C2-B36F-8C49-82E2-8057A3AFB202}" type="presParOf" srcId="{FB94FE6F-BD5C-4D4A-AB4C-1460214063A7}" destId="{318F7C62-5E28-4194-AC86-FF4FF5FBAED3}" srcOrd="2" destOrd="0" presId="urn:microsoft.com/office/officeart/2018/5/layout/IconCircleLabelList"/>
    <dgm:cxn modelId="{3EA03835-3E00-734D-A1DD-3C95CB8BE5B2}" type="presParOf" srcId="{FB94FE6F-BD5C-4D4A-AB4C-1460214063A7}" destId="{82E77D3D-B334-4B44-A5AF-87D0459B0370}" srcOrd="3" destOrd="0" presId="urn:microsoft.com/office/officeart/2018/5/layout/IconCircleLabelList"/>
    <dgm:cxn modelId="{DDAD6D98-4F99-7741-9DAD-D60A4224BACE}" type="presParOf" srcId="{E625C11E-0472-43CB-96AB-5CE4E45182F1}" destId="{53E72BF2-4C6C-4CFF-98F8-473E97BE1901}" srcOrd="1" destOrd="0" presId="urn:microsoft.com/office/officeart/2018/5/layout/IconCircleLabelList"/>
    <dgm:cxn modelId="{3BA9CD76-3FB7-9E40-9929-4F233B0E4EA7}" type="presParOf" srcId="{E625C11E-0472-43CB-96AB-5CE4E45182F1}" destId="{668ED336-73A4-4DCA-8FC4-53B4AA6272D1}" srcOrd="2" destOrd="0" presId="urn:microsoft.com/office/officeart/2018/5/layout/IconCircleLabelList"/>
    <dgm:cxn modelId="{2BF92884-16DD-6449-82E5-DF45B4A005AF}" type="presParOf" srcId="{668ED336-73A4-4DCA-8FC4-53B4AA6272D1}" destId="{B1958C2B-59F5-4044-9093-BF1CEF88114F}" srcOrd="0" destOrd="0" presId="urn:microsoft.com/office/officeart/2018/5/layout/IconCircleLabelList"/>
    <dgm:cxn modelId="{39FDFAFD-F007-3F46-887B-DF2354E9E0C1}" type="presParOf" srcId="{668ED336-73A4-4DCA-8FC4-53B4AA6272D1}" destId="{DA227AB9-FE88-403A-A4AA-C0C6891C968D}" srcOrd="1" destOrd="0" presId="urn:microsoft.com/office/officeart/2018/5/layout/IconCircleLabelList"/>
    <dgm:cxn modelId="{2BA85CAA-2EE6-1B4D-83F2-603551027E01}" type="presParOf" srcId="{668ED336-73A4-4DCA-8FC4-53B4AA6272D1}" destId="{AC4E1B6C-16B7-41FA-8710-80DBE4C03454}" srcOrd="2" destOrd="0" presId="urn:microsoft.com/office/officeart/2018/5/layout/IconCircleLabelList"/>
    <dgm:cxn modelId="{18F1F7D6-F88B-934C-9177-767D2BC43AE7}" type="presParOf" srcId="{668ED336-73A4-4DCA-8FC4-53B4AA6272D1}" destId="{2FF32091-054F-428C-B8BE-C98384DDA9A9}" srcOrd="3" destOrd="0" presId="urn:microsoft.com/office/officeart/2018/5/layout/IconCircleLabelList"/>
    <dgm:cxn modelId="{1C2C164B-4B21-DD4A-9943-ECECF1804CB8}" type="presParOf" srcId="{E625C11E-0472-43CB-96AB-5CE4E45182F1}" destId="{FA01A0C5-F280-4CA0-AEDE-8421144B5E35}" srcOrd="3" destOrd="0" presId="urn:microsoft.com/office/officeart/2018/5/layout/IconCircleLabelList"/>
    <dgm:cxn modelId="{A27DDA9F-66C7-9A43-A272-C43202281F7F}" type="presParOf" srcId="{E625C11E-0472-43CB-96AB-5CE4E45182F1}" destId="{07C2D752-CB4A-4DDF-A1FF-EC994B29419F}" srcOrd="4" destOrd="0" presId="urn:microsoft.com/office/officeart/2018/5/layout/IconCircleLabelList"/>
    <dgm:cxn modelId="{25C81ABE-6C4E-444E-8189-B782AE087B6E}" type="presParOf" srcId="{07C2D752-CB4A-4DDF-A1FF-EC994B29419F}" destId="{CEC73BD5-5EF0-4DE9-BC96-C422F9872E4A}" srcOrd="0" destOrd="0" presId="urn:microsoft.com/office/officeart/2018/5/layout/IconCircleLabelList"/>
    <dgm:cxn modelId="{53EDFA39-8384-A14C-A568-DF50758F21E9}" type="presParOf" srcId="{07C2D752-CB4A-4DDF-A1FF-EC994B29419F}" destId="{AD9F7FE4-A656-4F3F-A3A5-783EAE3A3467}" srcOrd="1" destOrd="0" presId="urn:microsoft.com/office/officeart/2018/5/layout/IconCircleLabelList"/>
    <dgm:cxn modelId="{CD57FF60-E806-784E-B76A-A85FA94E2BA8}" type="presParOf" srcId="{07C2D752-CB4A-4DDF-A1FF-EC994B29419F}" destId="{CED0CEAA-316D-4F3A-8509-4A5705B8FA27}" srcOrd="2" destOrd="0" presId="urn:microsoft.com/office/officeart/2018/5/layout/IconCircleLabelList"/>
    <dgm:cxn modelId="{34408CBC-153F-154E-8E4B-7010D0180876}" type="presParOf" srcId="{07C2D752-CB4A-4DDF-A1FF-EC994B29419F}" destId="{CF82265A-A15D-407E-92D0-9F5D93A7B68A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A609042-47E0-498E-BE8A-0D8B609D3C30}" type="doc">
      <dgm:prSet loTypeId="urn:microsoft.com/office/officeart/2008/layout/LinedList" loCatId="list" qsTypeId="urn:microsoft.com/office/officeart/2005/8/quickstyle/simple2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F64177EF-22EC-4FD7-B1A3-99296F40A1A5}">
      <dgm:prSet/>
      <dgm:spPr/>
      <dgm:t>
        <a:bodyPr/>
        <a:lstStyle/>
        <a:p>
          <a:r>
            <a:rPr lang="en-US" dirty="0"/>
            <a:t>Bowl -&gt; Triple Store – Semantic Graph DB</a:t>
          </a:r>
        </a:p>
      </dgm:t>
    </dgm:pt>
    <dgm:pt modelId="{F2AF43B2-3D19-4E88-AEBD-BBD164F18D3D}" type="parTrans" cxnId="{F74E44D8-EB98-4E91-B72B-6C5A9BB9E0D2}">
      <dgm:prSet/>
      <dgm:spPr/>
      <dgm:t>
        <a:bodyPr/>
        <a:lstStyle/>
        <a:p>
          <a:endParaRPr lang="en-US"/>
        </a:p>
      </dgm:t>
    </dgm:pt>
    <dgm:pt modelId="{52350C70-531E-4308-817F-520C3EE8BB56}" type="sibTrans" cxnId="{F74E44D8-EB98-4E91-B72B-6C5A9BB9E0D2}">
      <dgm:prSet/>
      <dgm:spPr/>
      <dgm:t>
        <a:bodyPr/>
        <a:lstStyle/>
        <a:p>
          <a:endParaRPr lang="en-US"/>
        </a:p>
      </dgm:t>
    </dgm:pt>
    <dgm:pt modelId="{3E68D566-10D5-4AAA-ADBA-0C8D0A67F570}">
      <dgm:prSet/>
      <dgm:spPr/>
      <dgm:t>
        <a:bodyPr/>
        <a:lstStyle/>
        <a:p>
          <a:r>
            <a:rPr lang="en-US" dirty="0"/>
            <a:t>`Alphabet soup` -&gt; SPO OPS POS SOP POS</a:t>
          </a:r>
        </a:p>
      </dgm:t>
    </dgm:pt>
    <dgm:pt modelId="{117D2A7A-701A-47C2-9216-4315B06BA99C}" type="parTrans" cxnId="{5E7E2BF7-0931-4D83-BB6E-293737E5397D}">
      <dgm:prSet/>
      <dgm:spPr/>
      <dgm:t>
        <a:bodyPr/>
        <a:lstStyle/>
        <a:p>
          <a:endParaRPr lang="en-US"/>
        </a:p>
      </dgm:t>
    </dgm:pt>
    <dgm:pt modelId="{55D77A67-E37E-465D-8033-112464B21D77}" type="sibTrans" cxnId="{5E7E2BF7-0931-4D83-BB6E-293737E5397D}">
      <dgm:prSet/>
      <dgm:spPr/>
      <dgm:t>
        <a:bodyPr/>
        <a:lstStyle/>
        <a:p>
          <a:endParaRPr lang="en-US"/>
        </a:p>
      </dgm:t>
    </dgm:pt>
    <dgm:pt modelId="{C12A158D-71E4-4FE3-8AC8-32DAC05A7E6A}">
      <dgm:prSet/>
      <dgm:spPr/>
      <dgm:t>
        <a:bodyPr/>
        <a:lstStyle/>
        <a:p>
          <a:r>
            <a:rPr lang="en-US" b="1" dirty="0"/>
            <a:t>Merge ? </a:t>
          </a:r>
          <a:endParaRPr lang="en-US" dirty="0"/>
        </a:p>
      </dgm:t>
    </dgm:pt>
    <dgm:pt modelId="{37FC7CD1-A132-4F79-9C28-0833187FA7C3}" type="parTrans" cxnId="{6A3AE266-F275-458A-B958-6B21366D3676}">
      <dgm:prSet/>
      <dgm:spPr/>
      <dgm:t>
        <a:bodyPr/>
        <a:lstStyle/>
        <a:p>
          <a:endParaRPr lang="en-US"/>
        </a:p>
      </dgm:t>
    </dgm:pt>
    <dgm:pt modelId="{B2FBC270-E035-43B1-B23C-087CF55B2727}" type="sibTrans" cxnId="{6A3AE266-F275-458A-B958-6B21366D3676}">
      <dgm:prSet/>
      <dgm:spPr/>
      <dgm:t>
        <a:bodyPr/>
        <a:lstStyle/>
        <a:p>
          <a:endParaRPr lang="en-US"/>
        </a:p>
      </dgm:t>
    </dgm:pt>
    <dgm:pt modelId="{150AE9E3-CF00-3B43-B886-7C2FBC936F36}" type="pres">
      <dgm:prSet presAssocID="{CA609042-47E0-498E-BE8A-0D8B609D3C30}" presName="vert0" presStyleCnt="0">
        <dgm:presLayoutVars>
          <dgm:dir/>
          <dgm:animOne val="branch"/>
          <dgm:animLvl val="lvl"/>
        </dgm:presLayoutVars>
      </dgm:prSet>
      <dgm:spPr/>
    </dgm:pt>
    <dgm:pt modelId="{CA1D5674-E232-7E49-9F5E-BCE10E816204}" type="pres">
      <dgm:prSet presAssocID="{F64177EF-22EC-4FD7-B1A3-99296F40A1A5}" presName="thickLine" presStyleLbl="alignNode1" presStyleIdx="0" presStyleCnt="3"/>
      <dgm:spPr/>
    </dgm:pt>
    <dgm:pt modelId="{710E109F-CF0F-4B4F-A123-06CFF7BB3052}" type="pres">
      <dgm:prSet presAssocID="{F64177EF-22EC-4FD7-B1A3-99296F40A1A5}" presName="horz1" presStyleCnt="0"/>
      <dgm:spPr/>
    </dgm:pt>
    <dgm:pt modelId="{FEE05287-D3F7-CE46-965D-E5D2CF2FF57E}" type="pres">
      <dgm:prSet presAssocID="{F64177EF-22EC-4FD7-B1A3-99296F40A1A5}" presName="tx1" presStyleLbl="revTx" presStyleIdx="0" presStyleCnt="3"/>
      <dgm:spPr/>
    </dgm:pt>
    <dgm:pt modelId="{4A9601DD-CF3B-414C-A340-0265410C6518}" type="pres">
      <dgm:prSet presAssocID="{F64177EF-22EC-4FD7-B1A3-99296F40A1A5}" presName="vert1" presStyleCnt="0"/>
      <dgm:spPr/>
    </dgm:pt>
    <dgm:pt modelId="{FB94D2E8-43DB-B343-AE15-9227010713B2}" type="pres">
      <dgm:prSet presAssocID="{3E68D566-10D5-4AAA-ADBA-0C8D0A67F570}" presName="thickLine" presStyleLbl="alignNode1" presStyleIdx="1" presStyleCnt="3"/>
      <dgm:spPr/>
    </dgm:pt>
    <dgm:pt modelId="{A19A89A6-43C4-C44B-85FD-DB10EF76ACA1}" type="pres">
      <dgm:prSet presAssocID="{3E68D566-10D5-4AAA-ADBA-0C8D0A67F570}" presName="horz1" presStyleCnt="0"/>
      <dgm:spPr/>
    </dgm:pt>
    <dgm:pt modelId="{25003A27-5EB2-0145-AECF-3B52FEB3477E}" type="pres">
      <dgm:prSet presAssocID="{3E68D566-10D5-4AAA-ADBA-0C8D0A67F570}" presName="tx1" presStyleLbl="revTx" presStyleIdx="1" presStyleCnt="3"/>
      <dgm:spPr/>
    </dgm:pt>
    <dgm:pt modelId="{E092BB27-8973-CB46-8FEC-FD88E5DD7EE8}" type="pres">
      <dgm:prSet presAssocID="{3E68D566-10D5-4AAA-ADBA-0C8D0A67F570}" presName="vert1" presStyleCnt="0"/>
      <dgm:spPr/>
    </dgm:pt>
    <dgm:pt modelId="{BE3B7800-2DFF-E045-9ECC-74BB3CD96B19}" type="pres">
      <dgm:prSet presAssocID="{C12A158D-71E4-4FE3-8AC8-32DAC05A7E6A}" presName="thickLine" presStyleLbl="alignNode1" presStyleIdx="2" presStyleCnt="3"/>
      <dgm:spPr/>
    </dgm:pt>
    <dgm:pt modelId="{0E4C1D1F-FFED-694D-9DB9-22149A99AC51}" type="pres">
      <dgm:prSet presAssocID="{C12A158D-71E4-4FE3-8AC8-32DAC05A7E6A}" presName="horz1" presStyleCnt="0"/>
      <dgm:spPr/>
    </dgm:pt>
    <dgm:pt modelId="{66D53BD6-E20D-A449-89FA-4B5054955E56}" type="pres">
      <dgm:prSet presAssocID="{C12A158D-71E4-4FE3-8AC8-32DAC05A7E6A}" presName="tx1" presStyleLbl="revTx" presStyleIdx="2" presStyleCnt="3"/>
      <dgm:spPr/>
    </dgm:pt>
    <dgm:pt modelId="{293EF426-43C4-3F49-9B93-96A0989AC00C}" type="pres">
      <dgm:prSet presAssocID="{C12A158D-71E4-4FE3-8AC8-32DAC05A7E6A}" presName="vert1" presStyleCnt="0"/>
      <dgm:spPr/>
    </dgm:pt>
  </dgm:ptLst>
  <dgm:cxnLst>
    <dgm:cxn modelId="{A352F120-8B2F-8044-B213-0A57B00D0EA6}" type="presOf" srcId="{C12A158D-71E4-4FE3-8AC8-32DAC05A7E6A}" destId="{66D53BD6-E20D-A449-89FA-4B5054955E56}" srcOrd="0" destOrd="0" presId="urn:microsoft.com/office/officeart/2008/layout/LinedList"/>
    <dgm:cxn modelId="{6A3AE266-F275-458A-B958-6B21366D3676}" srcId="{CA609042-47E0-498E-BE8A-0D8B609D3C30}" destId="{C12A158D-71E4-4FE3-8AC8-32DAC05A7E6A}" srcOrd="2" destOrd="0" parTransId="{37FC7CD1-A132-4F79-9C28-0833187FA7C3}" sibTransId="{B2FBC270-E035-43B1-B23C-087CF55B2727}"/>
    <dgm:cxn modelId="{7D31FD6C-8328-8D45-B400-F5DBA8851F63}" type="presOf" srcId="{CA609042-47E0-498E-BE8A-0D8B609D3C30}" destId="{150AE9E3-CF00-3B43-B886-7C2FBC936F36}" srcOrd="0" destOrd="0" presId="urn:microsoft.com/office/officeart/2008/layout/LinedList"/>
    <dgm:cxn modelId="{361E90AD-6EB5-0048-AF30-2B24630B70AF}" type="presOf" srcId="{F64177EF-22EC-4FD7-B1A3-99296F40A1A5}" destId="{FEE05287-D3F7-CE46-965D-E5D2CF2FF57E}" srcOrd="0" destOrd="0" presId="urn:microsoft.com/office/officeart/2008/layout/LinedList"/>
    <dgm:cxn modelId="{F74E44D8-EB98-4E91-B72B-6C5A9BB9E0D2}" srcId="{CA609042-47E0-498E-BE8A-0D8B609D3C30}" destId="{F64177EF-22EC-4FD7-B1A3-99296F40A1A5}" srcOrd="0" destOrd="0" parTransId="{F2AF43B2-3D19-4E88-AEBD-BBD164F18D3D}" sibTransId="{52350C70-531E-4308-817F-520C3EE8BB56}"/>
    <dgm:cxn modelId="{63C30AF4-99B3-6341-95BD-BA1E1DD8E9CD}" type="presOf" srcId="{3E68D566-10D5-4AAA-ADBA-0C8D0A67F570}" destId="{25003A27-5EB2-0145-AECF-3B52FEB3477E}" srcOrd="0" destOrd="0" presId="urn:microsoft.com/office/officeart/2008/layout/LinedList"/>
    <dgm:cxn modelId="{5E7E2BF7-0931-4D83-BB6E-293737E5397D}" srcId="{CA609042-47E0-498E-BE8A-0D8B609D3C30}" destId="{3E68D566-10D5-4AAA-ADBA-0C8D0A67F570}" srcOrd="1" destOrd="0" parTransId="{117D2A7A-701A-47C2-9216-4315B06BA99C}" sibTransId="{55D77A67-E37E-465D-8033-112464B21D77}"/>
    <dgm:cxn modelId="{111E3B5D-033D-974C-BBC9-99773F23F8DA}" type="presParOf" srcId="{150AE9E3-CF00-3B43-B886-7C2FBC936F36}" destId="{CA1D5674-E232-7E49-9F5E-BCE10E816204}" srcOrd="0" destOrd="0" presId="urn:microsoft.com/office/officeart/2008/layout/LinedList"/>
    <dgm:cxn modelId="{0402EDD1-2DDB-FC4D-A1CE-253B1B4E133A}" type="presParOf" srcId="{150AE9E3-CF00-3B43-B886-7C2FBC936F36}" destId="{710E109F-CF0F-4B4F-A123-06CFF7BB3052}" srcOrd="1" destOrd="0" presId="urn:microsoft.com/office/officeart/2008/layout/LinedList"/>
    <dgm:cxn modelId="{78EEC554-C956-E245-8C69-5E539080024D}" type="presParOf" srcId="{710E109F-CF0F-4B4F-A123-06CFF7BB3052}" destId="{FEE05287-D3F7-CE46-965D-E5D2CF2FF57E}" srcOrd="0" destOrd="0" presId="urn:microsoft.com/office/officeart/2008/layout/LinedList"/>
    <dgm:cxn modelId="{B1871B99-3998-864F-902B-0FCCDEF57CBE}" type="presParOf" srcId="{710E109F-CF0F-4B4F-A123-06CFF7BB3052}" destId="{4A9601DD-CF3B-414C-A340-0265410C6518}" srcOrd="1" destOrd="0" presId="urn:microsoft.com/office/officeart/2008/layout/LinedList"/>
    <dgm:cxn modelId="{761BFE08-920A-6C4F-8260-5B3795268CB9}" type="presParOf" srcId="{150AE9E3-CF00-3B43-B886-7C2FBC936F36}" destId="{FB94D2E8-43DB-B343-AE15-9227010713B2}" srcOrd="2" destOrd="0" presId="urn:microsoft.com/office/officeart/2008/layout/LinedList"/>
    <dgm:cxn modelId="{0CB1CF8F-EE24-AB42-AEBF-739F6E1D977A}" type="presParOf" srcId="{150AE9E3-CF00-3B43-B886-7C2FBC936F36}" destId="{A19A89A6-43C4-C44B-85FD-DB10EF76ACA1}" srcOrd="3" destOrd="0" presId="urn:microsoft.com/office/officeart/2008/layout/LinedList"/>
    <dgm:cxn modelId="{55C8DD6F-8DAE-604C-9CF8-6956471DD0C4}" type="presParOf" srcId="{A19A89A6-43C4-C44B-85FD-DB10EF76ACA1}" destId="{25003A27-5EB2-0145-AECF-3B52FEB3477E}" srcOrd="0" destOrd="0" presId="urn:microsoft.com/office/officeart/2008/layout/LinedList"/>
    <dgm:cxn modelId="{1462B1FA-EC8C-B54A-8B34-04A37FD84267}" type="presParOf" srcId="{A19A89A6-43C4-C44B-85FD-DB10EF76ACA1}" destId="{E092BB27-8973-CB46-8FEC-FD88E5DD7EE8}" srcOrd="1" destOrd="0" presId="urn:microsoft.com/office/officeart/2008/layout/LinedList"/>
    <dgm:cxn modelId="{D498690B-6CA9-D949-BE1D-053E8B544F73}" type="presParOf" srcId="{150AE9E3-CF00-3B43-B886-7C2FBC936F36}" destId="{BE3B7800-2DFF-E045-9ECC-74BB3CD96B19}" srcOrd="4" destOrd="0" presId="urn:microsoft.com/office/officeart/2008/layout/LinedList"/>
    <dgm:cxn modelId="{387ABD08-E5AF-B145-B74D-71F708B5DB6C}" type="presParOf" srcId="{150AE9E3-CF00-3B43-B886-7C2FBC936F36}" destId="{0E4C1D1F-FFED-694D-9DB9-22149A99AC51}" srcOrd="5" destOrd="0" presId="urn:microsoft.com/office/officeart/2008/layout/LinedList"/>
    <dgm:cxn modelId="{0ADD762B-1B2B-784E-9215-5371F3C1B769}" type="presParOf" srcId="{0E4C1D1F-FFED-694D-9DB9-22149A99AC51}" destId="{66D53BD6-E20D-A449-89FA-4B5054955E56}" srcOrd="0" destOrd="0" presId="urn:microsoft.com/office/officeart/2008/layout/LinedList"/>
    <dgm:cxn modelId="{99724D10-3CAE-0347-9492-FFC42DCF8888}" type="presParOf" srcId="{0E4C1D1F-FFED-694D-9DB9-22149A99AC51}" destId="{293EF426-43C4-3F49-9B93-96A0989AC00C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FE3A0D-94A3-4BE1-BB58-A889E58C4C2F}">
      <dsp:nvSpPr>
        <dsp:cNvPr id="0" name=""/>
        <dsp:cNvSpPr/>
      </dsp:nvSpPr>
      <dsp:spPr>
        <a:xfrm>
          <a:off x="246" y="510329"/>
          <a:ext cx="509414" cy="50941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E7D1DCD-EB85-4697-A250-DB922A99BE00}">
      <dsp:nvSpPr>
        <dsp:cNvPr id="0" name=""/>
        <dsp:cNvSpPr/>
      </dsp:nvSpPr>
      <dsp:spPr>
        <a:xfrm>
          <a:off x="246" y="1138627"/>
          <a:ext cx="1455468" cy="9440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 dirty="0"/>
            <a:t>Nodes – Data Entities ( nouns )</a:t>
          </a:r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 dirty="0"/>
            <a:t>  S O</a:t>
          </a:r>
        </a:p>
      </dsp:txBody>
      <dsp:txXfrm>
        <a:off x="246" y="1138627"/>
        <a:ext cx="1455468" cy="944064"/>
      </dsp:txXfrm>
    </dsp:sp>
    <dsp:sp modelId="{D0987DF6-0A36-45F5-B68D-4FB1DC8D29BF}">
      <dsp:nvSpPr>
        <dsp:cNvPr id="0" name=""/>
        <dsp:cNvSpPr/>
      </dsp:nvSpPr>
      <dsp:spPr>
        <a:xfrm>
          <a:off x="246" y="2137987"/>
          <a:ext cx="1455468" cy="11371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26BB401-B2B7-413B-BB49-697D3DF73253}">
      <dsp:nvSpPr>
        <dsp:cNvPr id="0" name=""/>
        <dsp:cNvSpPr/>
      </dsp:nvSpPr>
      <dsp:spPr>
        <a:xfrm>
          <a:off x="1710422" y="510329"/>
          <a:ext cx="509414" cy="50941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B8288C9-AA3F-49D2-90C4-ACB2A83869A6}">
      <dsp:nvSpPr>
        <dsp:cNvPr id="0" name=""/>
        <dsp:cNvSpPr/>
      </dsp:nvSpPr>
      <dsp:spPr>
        <a:xfrm>
          <a:off x="1710422" y="1138627"/>
          <a:ext cx="1455468" cy="9440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 dirty="0"/>
            <a:t>Edges – Relationships ( verbs ) </a:t>
          </a:r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 dirty="0"/>
            <a:t>P</a:t>
          </a:r>
        </a:p>
      </dsp:txBody>
      <dsp:txXfrm>
        <a:off x="1710422" y="1138627"/>
        <a:ext cx="1455468" cy="944064"/>
      </dsp:txXfrm>
    </dsp:sp>
    <dsp:sp modelId="{1AB4129F-788C-476C-8CA9-D922C9234EFD}">
      <dsp:nvSpPr>
        <dsp:cNvPr id="0" name=""/>
        <dsp:cNvSpPr/>
      </dsp:nvSpPr>
      <dsp:spPr>
        <a:xfrm>
          <a:off x="1710422" y="2137987"/>
          <a:ext cx="1455468" cy="11371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E6DF0A9-B639-4939-B601-ABA8A5B737BD}">
      <dsp:nvSpPr>
        <dsp:cNvPr id="0" name=""/>
        <dsp:cNvSpPr/>
      </dsp:nvSpPr>
      <dsp:spPr>
        <a:xfrm>
          <a:off x="3420598" y="510329"/>
          <a:ext cx="509414" cy="50941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606826-4ADE-4765-8ABC-58B1D2889382}">
      <dsp:nvSpPr>
        <dsp:cNvPr id="0" name=""/>
        <dsp:cNvSpPr/>
      </dsp:nvSpPr>
      <dsp:spPr>
        <a:xfrm>
          <a:off x="3420598" y="1138627"/>
          <a:ext cx="1455468" cy="9440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/>
            <a:t>Graph algorithms</a:t>
          </a:r>
        </a:p>
      </dsp:txBody>
      <dsp:txXfrm>
        <a:off x="3420598" y="1138627"/>
        <a:ext cx="1455468" cy="944064"/>
      </dsp:txXfrm>
    </dsp:sp>
    <dsp:sp modelId="{48019E0D-F842-4455-989E-6859D0316EBF}">
      <dsp:nvSpPr>
        <dsp:cNvPr id="0" name=""/>
        <dsp:cNvSpPr/>
      </dsp:nvSpPr>
      <dsp:spPr>
        <a:xfrm>
          <a:off x="3411399" y="1517642"/>
          <a:ext cx="1455468" cy="11371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Reasoning ( Decisions )</a:t>
          </a:r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Inferences</a:t>
          </a:r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Shortest path</a:t>
          </a:r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Cliques / Neighborliness</a:t>
          </a:r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Interconnected ness</a:t>
          </a:r>
        </a:p>
      </dsp:txBody>
      <dsp:txXfrm>
        <a:off x="3411399" y="1517642"/>
        <a:ext cx="1455468" cy="1137101"/>
      </dsp:txXfrm>
    </dsp:sp>
    <dsp:sp modelId="{CA1AA0C5-6D7E-4715-902B-C8684DCCB20C}">
      <dsp:nvSpPr>
        <dsp:cNvPr id="0" name=""/>
        <dsp:cNvSpPr/>
      </dsp:nvSpPr>
      <dsp:spPr>
        <a:xfrm>
          <a:off x="5130773" y="510329"/>
          <a:ext cx="509414" cy="50941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1F425D1-BCBF-48C1-BED6-B56BD940A965}">
      <dsp:nvSpPr>
        <dsp:cNvPr id="0" name=""/>
        <dsp:cNvSpPr/>
      </dsp:nvSpPr>
      <dsp:spPr>
        <a:xfrm>
          <a:off x="5130773" y="1138627"/>
          <a:ext cx="1455468" cy="9440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/>
            <a:t>Patterns</a:t>
          </a:r>
        </a:p>
      </dsp:txBody>
      <dsp:txXfrm>
        <a:off x="5130773" y="1138627"/>
        <a:ext cx="1455468" cy="944064"/>
      </dsp:txXfrm>
    </dsp:sp>
    <dsp:sp modelId="{5532EE39-5FC6-4874-A80A-18F826D0A693}">
      <dsp:nvSpPr>
        <dsp:cNvPr id="0" name=""/>
        <dsp:cNvSpPr/>
      </dsp:nvSpPr>
      <dsp:spPr>
        <a:xfrm>
          <a:off x="5130773" y="2137987"/>
          <a:ext cx="1455468" cy="11371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879372-2240-4E2F-B7D3-2CBDA0C63685}">
      <dsp:nvSpPr>
        <dsp:cNvPr id="0" name=""/>
        <dsp:cNvSpPr/>
      </dsp:nvSpPr>
      <dsp:spPr>
        <a:xfrm>
          <a:off x="310662" y="736631"/>
          <a:ext cx="967183" cy="967183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8E34824-1C56-4C46-B49D-9542CAEBAFC0}">
      <dsp:nvSpPr>
        <dsp:cNvPr id="0" name=""/>
        <dsp:cNvSpPr/>
      </dsp:nvSpPr>
      <dsp:spPr>
        <a:xfrm>
          <a:off x="516783" y="942752"/>
          <a:ext cx="554941" cy="55494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2E77D3D-B334-4B44-A5AF-87D0459B0370}">
      <dsp:nvSpPr>
        <dsp:cNvPr id="0" name=""/>
        <dsp:cNvSpPr/>
      </dsp:nvSpPr>
      <dsp:spPr>
        <a:xfrm>
          <a:off x="1480" y="2005069"/>
          <a:ext cx="1585546" cy="6342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200" kern="1200"/>
            <a:t>Web pages – Human readable – unstructured</a:t>
          </a:r>
        </a:p>
      </dsp:txBody>
      <dsp:txXfrm>
        <a:off x="1480" y="2005069"/>
        <a:ext cx="1585546" cy="634218"/>
      </dsp:txXfrm>
    </dsp:sp>
    <dsp:sp modelId="{B1958C2B-59F5-4044-9093-BF1CEF88114F}">
      <dsp:nvSpPr>
        <dsp:cNvPr id="0" name=""/>
        <dsp:cNvSpPr/>
      </dsp:nvSpPr>
      <dsp:spPr>
        <a:xfrm>
          <a:off x="2173679" y="736631"/>
          <a:ext cx="967183" cy="967183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A227AB9-FE88-403A-A4AA-C0C6891C968D}">
      <dsp:nvSpPr>
        <dsp:cNvPr id="0" name=""/>
        <dsp:cNvSpPr/>
      </dsp:nvSpPr>
      <dsp:spPr>
        <a:xfrm>
          <a:off x="2379800" y="942752"/>
          <a:ext cx="554941" cy="55494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F32091-054F-428C-B8BE-C98384DDA9A9}">
      <dsp:nvSpPr>
        <dsp:cNvPr id="0" name=""/>
        <dsp:cNvSpPr/>
      </dsp:nvSpPr>
      <dsp:spPr>
        <a:xfrm>
          <a:off x="1864498" y="2005069"/>
          <a:ext cx="1585546" cy="6342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200" kern="1200"/>
            <a:t>What is machine readable? – structured</a:t>
          </a:r>
        </a:p>
      </dsp:txBody>
      <dsp:txXfrm>
        <a:off x="1864498" y="2005069"/>
        <a:ext cx="1585546" cy="634218"/>
      </dsp:txXfrm>
    </dsp:sp>
    <dsp:sp modelId="{CEC73BD5-5EF0-4DE9-BC96-C422F9872E4A}">
      <dsp:nvSpPr>
        <dsp:cNvPr id="0" name=""/>
        <dsp:cNvSpPr/>
      </dsp:nvSpPr>
      <dsp:spPr>
        <a:xfrm>
          <a:off x="4036697" y="736631"/>
          <a:ext cx="967183" cy="967183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D9F7FE4-A656-4F3F-A3A5-783EAE3A3467}">
      <dsp:nvSpPr>
        <dsp:cNvPr id="0" name=""/>
        <dsp:cNvSpPr/>
      </dsp:nvSpPr>
      <dsp:spPr>
        <a:xfrm>
          <a:off x="4242818" y="942752"/>
          <a:ext cx="554941" cy="55494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82265A-A15D-407E-92D0-9F5D93A7B68A}">
      <dsp:nvSpPr>
        <dsp:cNvPr id="0" name=""/>
        <dsp:cNvSpPr/>
      </dsp:nvSpPr>
      <dsp:spPr>
        <a:xfrm>
          <a:off x="3727515" y="2005069"/>
          <a:ext cx="1585546" cy="6342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200" kern="1200"/>
            <a:t>Big Fast Moving Data – overwhelming TL;DR;</a:t>
          </a:r>
        </a:p>
      </dsp:txBody>
      <dsp:txXfrm>
        <a:off x="3727515" y="2005069"/>
        <a:ext cx="1585546" cy="63421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A1D5674-E232-7E49-9F5E-BCE10E816204}">
      <dsp:nvSpPr>
        <dsp:cNvPr id="0" name=""/>
        <dsp:cNvSpPr/>
      </dsp:nvSpPr>
      <dsp:spPr>
        <a:xfrm>
          <a:off x="0" y="997"/>
          <a:ext cx="4792256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FEE05287-D3F7-CE46-965D-E5D2CF2FF57E}">
      <dsp:nvSpPr>
        <dsp:cNvPr id="0" name=""/>
        <dsp:cNvSpPr/>
      </dsp:nvSpPr>
      <dsp:spPr>
        <a:xfrm>
          <a:off x="0" y="997"/>
          <a:ext cx="4792256" cy="6802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Bowl -&gt; Triple Store – Semantic Graph DB</a:t>
          </a:r>
        </a:p>
      </dsp:txBody>
      <dsp:txXfrm>
        <a:off x="0" y="997"/>
        <a:ext cx="4792256" cy="680203"/>
      </dsp:txXfrm>
    </dsp:sp>
    <dsp:sp modelId="{FB94D2E8-43DB-B343-AE15-9227010713B2}">
      <dsp:nvSpPr>
        <dsp:cNvPr id="0" name=""/>
        <dsp:cNvSpPr/>
      </dsp:nvSpPr>
      <dsp:spPr>
        <a:xfrm>
          <a:off x="0" y="681200"/>
          <a:ext cx="4792256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25003A27-5EB2-0145-AECF-3B52FEB3477E}">
      <dsp:nvSpPr>
        <dsp:cNvPr id="0" name=""/>
        <dsp:cNvSpPr/>
      </dsp:nvSpPr>
      <dsp:spPr>
        <a:xfrm>
          <a:off x="0" y="681200"/>
          <a:ext cx="4792256" cy="6802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`Alphabet soup` -&gt; SPO OPS POS SOP POS</a:t>
          </a:r>
        </a:p>
      </dsp:txBody>
      <dsp:txXfrm>
        <a:off x="0" y="681200"/>
        <a:ext cx="4792256" cy="680203"/>
      </dsp:txXfrm>
    </dsp:sp>
    <dsp:sp modelId="{BE3B7800-2DFF-E045-9ECC-74BB3CD96B19}">
      <dsp:nvSpPr>
        <dsp:cNvPr id="0" name=""/>
        <dsp:cNvSpPr/>
      </dsp:nvSpPr>
      <dsp:spPr>
        <a:xfrm>
          <a:off x="0" y="1361404"/>
          <a:ext cx="4792256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66D53BD6-E20D-A449-89FA-4B5054955E56}">
      <dsp:nvSpPr>
        <dsp:cNvPr id="0" name=""/>
        <dsp:cNvSpPr/>
      </dsp:nvSpPr>
      <dsp:spPr>
        <a:xfrm>
          <a:off x="0" y="1361404"/>
          <a:ext cx="4792256" cy="6802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/>
            <a:t>Merge ? </a:t>
          </a:r>
          <a:endParaRPr lang="en-US" sz="2100" kern="1200" dirty="0"/>
        </a:p>
      </dsp:txBody>
      <dsp:txXfrm>
        <a:off x="0" y="1361404"/>
        <a:ext cx="4792256" cy="68020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96A926-FAEA-2443-9562-430920BE9693}" type="datetimeFigureOut">
              <a:rPr lang="en-US" smtClean="0"/>
              <a:t>2/17/23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51A151-0C2F-0E48-BB2E-81185BDD19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524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neo4j.com/docs/operations-manual/current/cloud-deployments/neo4j-azure/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learn.microsoft.com/en-us/azure/cosmos-db/gremlin/introduction" TargetMode="External"/><Relationship Id="rId4" Type="http://schemas.openxmlformats.org/officeDocument/2006/relationships/hyperlink" Target="https://aws.amazon.com/neptune/" TargetMode="Externa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51A151-0C2F-0E48-BB2E-81185BDD191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7426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pizza in Web View - Add Triples … then display sample nodes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51A151-0C2F-0E48-BB2E-81185BDD191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0718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ONTOLOGY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51A151-0C2F-0E48-BB2E-81185BDD191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8481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51A151-0C2F-0E48-BB2E-81185BDD191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387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LOOKING FOR </a:t>
            </a:r>
          </a:p>
          <a:p>
            <a:r>
              <a:rPr lang="en-US" dirty="0"/>
              <a:t>FINDING PATTERNS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51A151-0C2F-0E48-BB2E-81185BDD191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065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to Derive Structure from Unstructured Web</a:t>
            </a:r>
          </a:p>
          <a:p>
            <a:r>
              <a:rPr lang="en-US" dirty="0"/>
              <a:t>Google search – good for humans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51A151-0C2F-0E48-BB2E-81185BDD191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3467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Merge Using this simple model, it allows structured and semi-structured data to be </a:t>
            </a:r>
            <a:r>
              <a:rPr lang="en-US" b="1" dirty="0"/>
              <a:t>mixed</a:t>
            </a:r>
            <a:r>
              <a:rPr lang="en-US" dirty="0"/>
              <a:t>, exposed, and shared across different applications.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51A151-0C2F-0E48-BB2E-81185BDD191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8995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Neo4j ( AWS Marketplace, </a:t>
            </a:r>
            <a:r>
              <a:rPr lang="en-US" dirty="0">
                <a:hlinkClick r:id="rId3"/>
              </a:rPr>
              <a:t>SAAS Azure </a:t>
            </a:r>
            <a:r>
              <a:rPr lang="en-US" dirty="0"/>
              <a:t>)</a:t>
            </a:r>
          </a:p>
          <a:p>
            <a:endParaRPr lang="en-US" dirty="0"/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hlinkClick r:id="rId4"/>
              </a:rPr>
              <a:t>Amazon Neptune</a:t>
            </a:r>
            <a:r>
              <a:rPr lang="en-US" b="1" dirty="0"/>
              <a:t> on AWS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Serverless graph database designed for superior scalability and availability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AllegroGraph</a:t>
            </a:r>
            <a:r>
              <a:rPr lang="en-US" dirty="0"/>
              <a:t> – Docker standalone or VM image on all major Cloud offerings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Azure </a:t>
            </a:r>
            <a:r>
              <a:rPr lang="en-US" dirty="0">
                <a:hlinkClick r:id="rId5"/>
              </a:rPr>
              <a:t>Cosmos DB </a:t>
            </a:r>
            <a:r>
              <a:rPr lang="en-US" dirty="0"/>
              <a:t>for Apache Gremlin on Azure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51A151-0C2F-0E48-BB2E-81185BDD191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2319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does Graph square up </a:t>
            </a:r>
            <a:r>
              <a:rPr lang="en-US" dirty="0" err="1"/>
              <a:t>wrt</a:t>
            </a:r>
            <a:r>
              <a:rPr lang="en-US" dirty="0"/>
              <a:t> Relational DBMS and / or NoSQL stores?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51A151-0C2F-0E48-BB2E-81185BDD191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54732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51A151-0C2F-0E48-BB2E-81185BDD191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87381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fontAlgn="base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C1C"/>
                </a:solidFill>
                <a:effectLst/>
                <a:latin typeface="ProximaNova-Light"/>
              </a:rPr>
              <a:t>Dodd-Frank Wall Street Reform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C1C"/>
                </a:solidFill>
                <a:effectLst/>
                <a:latin typeface="ProximaNova-Light"/>
              </a:rPr>
              <a:t>Mortgage and Loan rules and auditability of transactions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C1C"/>
                </a:solidFill>
                <a:effectLst/>
                <a:latin typeface="ProximaNova-Light"/>
              </a:rPr>
              <a:t>Credit Default Swaps ownership reporting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C1C"/>
                </a:solidFill>
                <a:effectLst/>
                <a:latin typeface="ProximaNova-Light"/>
              </a:rPr>
              <a:t>Know Your Customer requirements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C1C"/>
                </a:solidFill>
                <a:effectLst/>
                <a:latin typeface="ProximaNova-Light"/>
              </a:rPr>
              <a:t>Sarbanes-Oxley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C1C"/>
                </a:solidFill>
                <a:effectLst/>
                <a:latin typeface="ProximaNova-Light"/>
              </a:rPr>
              <a:t>Business and Legal Entity tracking requirements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C1C"/>
                </a:solidFill>
                <a:effectLst/>
                <a:latin typeface="ProximaNova-Light"/>
              </a:rPr>
              <a:t>Computation of derivatives risk</a:t>
            </a:r>
          </a:p>
          <a:p>
            <a:endParaRPr lang="en-US" dirty="0"/>
          </a:p>
          <a:p>
            <a:endParaRPr lang="en-US" dirty="0"/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C1C"/>
                </a:solidFill>
                <a:effectLst/>
                <a:latin typeface="ProximaNova-Light"/>
              </a:rPr>
              <a:t>Basal III international regulations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C1C"/>
                </a:solidFill>
                <a:effectLst/>
                <a:latin typeface="ProximaNova-Light"/>
              </a:rPr>
              <a:t>Foreign corrupt Practices Act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C1C"/>
                </a:solidFill>
                <a:effectLst/>
                <a:latin typeface="ProximaNova-Light"/>
              </a:rPr>
              <a:t>UK Bribery Act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C1C"/>
                </a:solidFill>
                <a:effectLst/>
                <a:latin typeface="ProximaNova-Light"/>
              </a:rPr>
              <a:t>Fraud Detection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C1C"/>
                </a:solidFill>
                <a:effectLst/>
                <a:latin typeface="ProximaNova-Light"/>
              </a:rPr>
              <a:t>Personal Information security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C1C"/>
                </a:solidFill>
                <a:effectLst/>
                <a:latin typeface="ProximaNova-Light"/>
              </a:rPr>
              <a:t>New regulations on transfer pricing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51A151-0C2F-0E48-BB2E-81185BDD191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7709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Botanist </a:t>
            </a:r>
          </a:p>
          <a:p>
            <a:r>
              <a:rPr lang="en-US" dirty="0"/>
              <a:t>Fast</a:t>
            </a:r>
          </a:p>
          <a:p>
            <a:r>
              <a:rPr lang="en-US" dirty="0" err="1"/>
              <a:t>Inmotion</a:t>
            </a:r>
            <a:endParaRPr lang="en-US" dirty="0"/>
          </a:p>
          <a:p>
            <a:r>
              <a:rPr lang="en-US" dirty="0"/>
              <a:t>Lots of 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51A151-0C2F-0E48-BB2E-81185BDD191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1438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fontAlgn="base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C1C"/>
                </a:solidFill>
                <a:effectLst/>
                <a:latin typeface="ProximaNova-Light"/>
              </a:rPr>
              <a:t>Dodd-Frank Wall Street Reform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C1C"/>
                </a:solidFill>
                <a:effectLst/>
                <a:latin typeface="ProximaNova-Light"/>
              </a:rPr>
              <a:t>Mortgage and Loan rules and auditability of transactions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C1C"/>
                </a:solidFill>
                <a:effectLst/>
                <a:latin typeface="ProximaNova-Light"/>
              </a:rPr>
              <a:t>Credit Default Swaps ownership reporting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C1C"/>
                </a:solidFill>
                <a:effectLst/>
                <a:latin typeface="ProximaNova-Light"/>
              </a:rPr>
              <a:t>Know Your Customer requirements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C1C"/>
                </a:solidFill>
                <a:effectLst/>
                <a:latin typeface="ProximaNova-Light"/>
              </a:rPr>
              <a:t>Sarbanes-Oxley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C1C"/>
                </a:solidFill>
                <a:effectLst/>
                <a:latin typeface="ProximaNova-Light"/>
              </a:rPr>
              <a:t>Business and Legal Entity tracking requirements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C1C"/>
                </a:solidFill>
                <a:effectLst/>
                <a:latin typeface="ProximaNova-Light"/>
              </a:rPr>
              <a:t>Computation of derivatives risk</a:t>
            </a:r>
          </a:p>
          <a:p>
            <a:endParaRPr lang="en-US" dirty="0"/>
          </a:p>
          <a:p>
            <a:endParaRPr lang="en-US" dirty="0"/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C1C"/>
                </a:solidFill>
                <a:effectLst/>
                <a:latin typeface="ProximaNova-Light"/>
              </a:rPr>
              <a:t>Basal III international regulations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C1C"/>
                </a:solidFill>
                <a:effectLst/>
                <a:latin typeface="ProximaNova-Light"/>
              </a:rPr>
              <a:t>Foreign corrupt Practices Act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C1C"/>
                </a:solidFill>
                <a:effectLst/>
                <a:latin typeface="ProximaNova-Light"/>
              </a:rPr>
              <a:t>UK Bribery Act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C1C"/>
                </a:solidFill>
                <a:effectLst/>
                <a:latin typeface="ProximaNova-Light"/>
              </a:rPr>
              <a:t>Fraud Detection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C1C"/>
                </a:solidFill>
                <a:effectLst/>
                <a:latin typeface="ProximaNova-Light"/>
              </a:rPr>
              <a:t>Personal Information security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C1C"/>
                </a:solidFill>
                <a:effectLst/>
                <a:latin typeface="ProximaNova-Light"/>
              </a:rPr>
              <a:t>New regulations on transfer pricing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51A151-0C2F-0E48-BB2E-81185BDD191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31408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AML anti money </a:t>
            </a:r>
            <a:r>
              <a:rPr lang="en-US" dirty="0" err="1"/>
              <a:t>laudering</a:t>
            </a:r>
            <a:r>
              <a:rPr lang="en-US" dirty="0"/>
              <a:t> – human trafficking, illegal arms dealers,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51A151-0C2F-0E48-BB2E-81185BDD191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95613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51A151-0C2F-0E48-BB2E-81185BDD191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24373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51A151-0C2F-0E48-BB2E-81185BDD191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235599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51A151-0C2F-0E48-BB2E-81185BDD191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72888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51A151-0C2F-0E48-BB2E-81185BDD191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2070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51A151-0C2F-0E48-BB2E-81185BDD191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74706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51A151-0C2F-0E48-BB2E-81185BDD191F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8281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51A151-0C2F-0E48-BB2E-81185BDD191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965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Represent data that is hard to store in columnar and row format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51A151-0C2F-0E48-BB2E-81185BDD191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4128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data structure to who bought what – Neo4j visual tool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51A151-0C2F-0E48-BB2E-81185BDD191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234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51A151-0C2F-0E48-BB2E-81185BDD191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2501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51A151-0C2F-0E48-BB2E-81185BDD191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6393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RDF extends the linking structure of the Web to use URIs to name the relationship between things as well as the two ends of the link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51A151-0C2F-0E48-BB2E-81185BDD191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6135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﻿Six Degrees of Kevin Bacon A good example of the breadth-first search algorithm is the trivia game “Six Degrees of Kevin Bacon,” where one player names a film actor, and the other player tries to connect that actor to the actor Kevin Bacon through the shortest path of movies and co-stars. For instance, one answer for the actor Val Kilmer would be that Val Kilmer starred in Top Gun with Tom Cruise, and Tom Cruise starred in A Few Good Men with Kevin Bacon, giving a path of length 2 because two movies had to be traversed.</a:t>
            </a:r>
          </a:p>
          <a:p>
            <a:endParaRPr lang="en-US" dirty="0"/>
          </a:p>
          <a:p>
            <a:r>
              <a:rPr lang="en-US" dirty="0"/>
              <a:t>Evans, Colin. Programming the Semantic Web: Build Flexible Applications with Graph Data (p. 51). O'Reilly Media. Kindle Edition.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51A151-0C2F-0E48-BB2E-81185BDD191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0510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4E3CE-6316-9C46-BCAA-B129978B74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3308CA-E1F9-DC44-8E61-CB42F273D2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9C05C6-99DD-2D43-ADE2-809CC6B19E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E73668-E35F-124C-A23D-0CE160015346}" type="datetime1">
              <a:rPr lang="en-US" smtClean="0"/>
              <a:t>2/17/23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7720EE-AD22-B64B-B93F-E393E1C4A2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Developer Advocacy, America, North East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727F2A-73F9-8543-A4A4-0E572BD315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3951F-41DF-824B-BDB6-B5C0F60D01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1986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ACAE46-2779-014B-823F-F13DC5045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D693CAD-6852-0A44-8F61-3603E9A842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4C0677-13B0-0B4A-8A0E-78E994471C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EACB8-6B16-6444-9B29-2860AFB87D1C}" type="datetime1">
              <a:rPr lang="en-US" smtClean="0"/>
              <a:t>2/17/23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CF18A8-725C-8F46-9CB0-E368C7DD32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Developer Advocacy, America, North East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80E3CA-C38B-D448-BAED-12E39B057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3951F-41DF-824B-BDB6-B5C0F60D01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202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54485DB-8E55-0B42-A714-615299EA3D0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2F943A-FF84-8947-B8A8-B365DA8497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DF03E6-5A2C-D649-8144-12D287DAD4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AD773-D275-4641-B0E3-B8441C022BC7}" type="datetime1">
              <a:rPr lang="en-US" smtClean="0"/>
              <a:t>2/17/23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0EDED5-CBBE-2746-AC2C-22A5C1DB20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Developer Advocacy, America, North East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4BAF2C-F4F5-494C-857A-4FC4D0B96A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3951F-41DF-824B-BDB6-B5C0F60D01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1607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A6515-B427-EB45-B529-B8F0B09A1E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6D36D6-1EFD-6A42-96A0-A70C156F61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584BBC-FF11-9B45-B316-631D0EE8E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E456C5-6CDD-FA43-B735-EFFC7409EABC}" type="datetime1">
              <a:rPr lang="en-US" smtClean="0"/>
              <a:t>2/17/23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279C53-C52E-6343-AFF0-BFC3E7D7E1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Developer Advocacy, America, North East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F5886A-DB61-0B41-A3D5-F9EF8B2976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3951F-41DF-824B-BDB6-B5C0F60D01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4559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8DFF83-5DD1-354B-BCAA-C023598F40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EEAA38-69E2-3747-BFA4-737087DFA9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980113-A9B4-2A40-8FE3-D929BC403A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E36F3-5F14-EB4B-9DC0-252BA1604D17}" type="datetime1">
              <a:rPr lang="en-US" smtClean="0"/>
              <a:t>2/17/23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DF1412-5811-DD4F-AD06-D2D0A86E82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Developer Advocacy, America, North East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1C3AF8-ABBF-6D41-8934-E32BAD02CB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3951F-41DF-824B-BDB6-B5C0F60D01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4561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0BAEF-B0E4-124B-B566-6B3767DD9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796D34-3614-8541-9A54-95E30373C4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CC2350-43A0-7442-A3F3-A5EF5FA69E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B91705-2326-FA46-86F5-9AC802ECB2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A27A5-BE00-BA4D-86B7-2FC3D08692C3}" type="datetime1">
              <a:rPr lang="en-US" smtClean="0"/>
              <a:t>2/17/23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A3AD0A-90CD-174D-A34C-9BA42E30D1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Developer Advocacy, America, North East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E2BA39-AA5E-0F4E-82D0-CD546EC5B2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3951F-41DF-824B-BDB6-B5C0F60D01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3400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529DF-03AC-564B-B634-95FDA8D38C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2E7E73-70BD-184A-91D7-905575B9BD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230DD5-20F0-7F47-B5F6-4AF0AD0019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FBC4B6-6447-E74E-BBF3-780266B7D6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1189E48-2D68-7444-AC1D-CB7A734D68E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6DD232E-4765-7144-9C82-74B35E2212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30D352-4DFF-4F46-85B1-9E99F701F9CA}" type="datetime1">
              <a:rPr lang="en-US" smtClean="0"/>
              <a:t>2/17/23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14A7C87-E241-DD43-827A-31078B549F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Developer Advocacy, America, North East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D53F2BD-F7B0-A34F-83FE-275B1989B3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3951F-41DF-824B-BDB6-B5C0F60D01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4535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DF01C-53D9-074D-B303-8B65AF887E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819E67D-E0C2-7B41-9560-0F2E7BA267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C4577-DF00-D244-890A-CF9024B754E7}" type="datetime1">
              <a:rPr lang="en-US" smtClean="0"/>
              <a:t>2/17/23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2AEE90-9145-A047-AE33-CA05D9ADDD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Developer Advocacy, America, North East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9DFCE6-53DF-5F44-89A0-91275F9C18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3951F-41DF-824B-BDB6-B5C0F60D01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7788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AF9F936-4763-1F48-A00F-437FE747D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A0D7F5-3DFC-4A45-B6CB-8D12A2EDD10E}" type="datetime1">
              <a:rPr lang="en-US" smtClean="0"/>
              <a:t>2/17/23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F7A2D77-793A-FD45-B264-E26C1CCC2B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Developer Advocacy, America, North East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A0A3BC-5389-9146-9245-E0B8A4489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3951F-41DF-824B-BDB6-B5C0F60D01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8070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13381-FF7B-4649-8801-BADB17F2E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1DD602-4861-E44D-9227-C402A9E364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48D8B7-7894-6545-8F94-BD6FCA7E24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20E185-BDC0-9B4A-86C0-163674CC86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A2CDA-E448-9D48-A77D-6BF88AA333B4}" type="datetime1">
              <a:rPr lang="en-US" smtClean="0"/>
              <a:t>2/17/23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B247F3-3F2A-6F4C-85BF-B8BA5DB74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Developer Advocacy, America, North East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9E68C8-C839-0B42-B809-14F96D19C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3951F-41DF-824B-BDB6-B5C0F60D01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0826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277BBF-265E-7F4E-93BD-1E0704DA4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5A6099A-7339-B640-A4D7-9FF6B8A0D04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F3C2C1-B5F5-2D47-B427-345E37E188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DA244F-A200-8642-96AE-5F45AAACE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746A58-5B3D-3D4C-BD2A-8E640E348BAC}" type="datetime1">
              <a:rPr lang="en-US" smtClean="0"/>
              <a:t>2/17/23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F74181-5A09-3043-90B1-F93AC9376C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Developer Advocacy, America, North East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E67643-D80A-F94C-B0FD-7F7C5EFC0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3951F-41DF-824B-BDB6-B5C0F60D01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067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497047C-2AE3-DA41-A64C-31A539038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A78576-DF26-6C49-8369-8DB537B03A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B211CE-445F-2B46-88C6-9059337E9C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A0675E-BE3D-F248-8593-F2A34A071EF0}" type="datetime1">
              <a:rPr lang="en-US" smtClean="0"/>
              <a:t>2/17/23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DB462E-06DD-D346-BF71-6657AB0185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IBM Developer Advocacy, America, North East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3B24B8-2BE8-BF46-8658-312308052D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13951F-41DF-824B-BDB6-B5C0F60D01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5238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29.pn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36.pn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Relationship Id="rId5" Type="http://schemas.openxmlformats.org/officeDocument/2006/relationships/hyperlink" Target="https://allegrograph.com/actionable-intelligence/" TargetMode="External"/><Relationship Id="rId4" Type="http://schemas.openxmlformats.org/officeDocument/2006/relationships/hyperlink" Target="https://allegrograph.com/semantic-graph-database/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allegrograph.com/solutions/financialbanking-services/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allegrograph.com/solutions/financialbanking-services/" TargetMode="Externa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github.com/Grant-Steinfeld/" TargetMode="Externa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a.co/d/8VPHGzF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owardsdatascience.com/ontology-and-data-science-45e916288cc5" TargetMode="External"/><Relationship Id="rId5" Type="http://schemas.openxmlformats.org/officeDocument/2006/relationships/hyperlink" Target="http://www.w3.org/TR/rdf-testcases/#ntriples" TargetMode="External"/><Relationship Id="rId4" Type="http://schemas.openxmlformats.org/officeDocument/2006/relationships/hyperlink" Target="https://franz.com/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davidvandegrift.com/blog?id=62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chema.org/" TargetMode="External"/><Relationship Id="rId5" Type="http://schemas.openxmlformats.org/officeDocument/2006/relationships/hyperlink" Target="https://www.wikimedia.org/" TargetMode="External"/><Relationship Id="rId4" Type="http://schemas.openxmlformats.org/officeDocument/2006/relationships/hyperlink" Target="https://www.dbpedia.org/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dpi.com/2504-4990/4/4/56" TargetMode="External"/><Relationship Id="rId7" Type="http://schemas.openxmlformats.org/officeDocument/2006/relationships/hyperlink" Target="https://www.g2.com/categories/graph-databases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zdnet.com/article/aws-neptune-going-ga-the-good-the-bad-and-the-ugly-for-graph-database-users-and-vendors/" TargetMode="External"/><Relationship Id="rId5" Type="http://schemas.openxmlformats.org/officeDocument/2006/relationships/hyperlink" Target="https://doi.org/10.1093/bib/bbaa199" TargetMode="External"/><Relationship Id="rId4" Type="http://schemas.openxmlformats.org/officeDocument/2006/relationships/hyperlink" Target="https://academic.oup.com/bib/article/22/4/bbaa199/5922325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9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9BEFD899-82B9-414D-A518-73C4295D36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ABE683-0223-9542-BE04-DD08F1A2A3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8063" y="-139236"/>
            <a:ext cx="5292762" cy="2633472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l"/>
            <a:r>
              <a:rPr lang="en-US" sz="5400" dirty="0">
                <a:solidFill>
                  <a:schemeClr val="tx2"/>
                </a:solidFill>
              </a:rPr>
              <a:t>The case for storing Graph Data in  Semantic </a:t>
            </a:r>
            <a:r>
              <a:rPr lang="en-US" sz="54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Databases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0EC60A4D-1D41-44E4-A30F-EF8B960921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2568" y="246028"/>
            <a:ext cx="255495" cy="546559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16D3589B-29A2-344A-B04D-3B5FFD8052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60315" y="2794175"/>
            <a:ext cx="5283573" cy="2042605"/>
          </a:xfrm>
        </p:spPr>
        <p:txBody>
          <a:bodyPr vert="horz" lIns="91440" tIns="45720" rIns="91440" bIns="45720" rtlCol="0" anchor="t">
            <a:normAutofit/>
          </a:bodyPr>
          <a:lstStyle/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2"/>
                </a:solidFill>
              </a:rPr>
              <a:t>Feb 2023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2"/>
                </a:solidFill>
              </a:rPr>
              <a:t>Ver 2.0.3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tx2"/>
              </a:solidFill>
            </a:endParaRP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2"/>
                </a:solidFill>
              </a:rPr>
              <a:t>Grant Steinfeld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2"/>
                </a:solidFill>
              </a:rPr>
              <a:t>Lead Engineer, Prudential Financial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A3B81E0-C9CD-554E-B000-E336EAB880D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prstClr val="white"/>
            </a:duotone>
          </a:blip>
          <a:srcRect t="10303" r="-1" b="12100"/>
          <a:stretch/>
        </p:blipFill>
        <p:spPr>
          <a:xfrm>
            <a:off x="1586878" y="5508705"/>
            <a:ext cx="1398799" cy="860193"/>
          </a:xfrm>
          <a:prstGeom prst="rect">
            <a:avLst/>
          </a:prstGeom>
        </p:spPr>
      </p:pic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CC221025-EB1A-4F31-886E-4C18F71A9F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40441" y="6522756"/>
            <a:ext cx="10717187" cy="0"/>
          </a:xfrm>
          <a:prstGeom prst="line">
            <a:avLst/>
          </a:prstGeom>
          <a:ln w="12700" cap="sq">
            <a:solidFill>
              <a:schemeClr val="tx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Group 76">
            <a:extLst>
              <a:ext uri="{FF2B5EF4-FFF2-40B4-BE49-F238E27FC236}">
                <a16:creationId xmlns:a16="http://schemas.microsoft.com/office/drawing/2014/main" id="{FB8757F9-276C-4603-8D57-F8A8BA154C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2829917" y="6400800"/>
            <a:ext cx="338328" cy="240175"/>
            <a:chOff x="4089400" y="933450"/>
            <a:chExt cx="338328" cy="341938"/>
          </a:xfrm>
        </p:grpSpPr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9622E68B-0F2C-477A-80FF-1B30EB02F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258564" y="933450"/>
              <a:ext cx="0" cy="341938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8F9A00C-5ABA-448B-A824-90A14A2D40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089400" y="1104419"/>
              <a:ext cx="338328" cy="0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FB1FB41D-DD71-8F4E-962B-2B263F37DFB5}"/>
              </a:ext>
            </a:extLst>
          </p:cNvPr>
          <p:cNvSpPr txBox="1"/>
          <p:nvPr/>
        </p:nvSpPr>
        <p:spPr>
          <a:xfrm>
            <a:off x="3181893" y="5702549"/>
            <a:ext cx="60342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3200" dirty="0"/>
              <a:t>https://</a:t>
            </a:r>
            <a:r>
              <a:rPr lang="en-US" sz="3200" dirty="0" err="1"/>
              <a:t>github.com</a:t>
            </a:r>
            <a:r>
              <a:rPr lang="en-US" sz="3200" dirty="0"/>
              <a:t>/Grant-Steinfeld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ACE30A4-D67B-844F-8FC1-DAF88122C82F}"/>
              </a:ext>
            </a:extLst>
          </p:cNvPr>
          <p:cNvSpPr/>
          <p:nvPr/>
        </p:nvSpPr>
        <p:spPr>
          <a:xfrm>
            <a:off x="349523" y="88900"/>
            <a:ext cx="638540" cy="800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484F60-C3FD-C01C-710C-9D01B87847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6320" y="0"/>
            <a:ext cx="5655680" cy="5478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9343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455D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F9E943-1389-9D4F-BF1F-135C784C28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dirty="0">
                <a:solidFill>
                  <a:srgbClr val="FFFFFF"/>
                </a:solidFill>
              </a:rPr>
              <a:t>FOAF</a:t>
            </a:r>
            <a:br>
              <a:rPr lang="en-US" sz="2600" dirty="0">
                <a:solidFill>
                  <a:srgbClr val="FFFFFF"/>
                </a:solidFill>
              </a:rPr>
            </a:br>
            <a:br>
              <a:rPr lang="en-US" sz="2600" dirty="0">
                <a:solidFill>
                  <a:srgbClr val="FFFFFF"/>
                </a:solidFill>
              </a:rPr>
            </a:br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Six degrees of </a:t>
            </a:r>
            <a:r>
              <a:rPr lang="en-US" sz="26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seperation</a:t>
            </a:r>
            <a:endParaRPr lang="en-US" sz="26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1" name="Picture 10" descr="A large clock mounted to the side&#10;&#10;Description automatically generated">
            <a:extLst>
              <a:ext uri="{FF2B5EF4-FFF2-40B4-BE49-F238E27FC236}">
                <a16:creationId xmlns:a16="http://schemas.microsoft.com/office/drawing/2014/main" id="{37F5A8F1-B6E6-2642-BF4D-CA37D12329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1417" y="961812"/>
            <a:ext cx="6362565" cy="4930987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4FF1950-FAB9-D14D-BC10-980AACFE89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0257" y="6356350"/>
            <a:ext cx="56000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D13951F-41DF-824B-BDB6-B5C0F60D0109}" type="slidenum">
              <a:rPr lang="en-US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10</a:t>
            </a:fld>
            <a:endParaRPr lang="en-US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46429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D944ED2-0913-A442-AB84-A1B7CD17382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407"/>
          <a:stretch/>
        </p:blipFill>
        <p:spPr>
          <a:xfrm>
            <a:off x="20" y="10"/>
            <a:ext cx="12191980" cy="4571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40CA114-B78B-4E3B-A785-96745276B6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72457"/>
            <a:ext cx="12192000" cy="2285543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BED1E3-BA0E-0A40-AA77-F3EA28CE2D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136" y="5091762"/>
            <a:ext cx="7834193" cy="126458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6000"/>
              <a:t>Demo Gruff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126E481-B945-4179-BD79-05E96E9B2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49CC32-0A53-7D44-9B6C-8C788A74C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AD13951F-41DF-824B-BDB6-B5C0F60D0109}" type="slidenum">
              <a:rPr lang="en-US">
                <a:solidFill>
                  <a:schemeClr val="tx1">
                    <a:alpha val="80000"/>
                  </a:scheme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11</a:t>
            </a:fld>
            <a:endParaRPr lang="en-US">
              <a:solidFill>
                <a:schemeClr val="tx1">
                  <a:alpha val="80000"/>
                </a:scheme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108438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6295E7F-EA66-480B-B001-C8BE7CD619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0040" y="4892040"/>
            <a:ext cx="11548872" cy="1645920"/>
          </a:xfrm>
          <a:prstGeom prst="rect">
            <a:avLst/>
          </a:prstGeom>
          <a:solidFill>
            <a:srgbClr val="262626"/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74AEB6-A296-374C-BA25-EF7254909C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686" y="5091762"/>
            <a:ext cx="7484787" cy="126458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800">
                <a:solidFill>
                  <a:srgbClr val="FFFFFF"/>
                </a:solidFill>
              </a:rPr>
              <a:t>Taxonomy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3E694CD-B932-3042-B295-11833E4E56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3170" r="-1" b="2012"/>
          <a:stretch/>
        </p:blipFill>
        <p:spPr>
          <a:xfrm>
            <a:off x="320040" y="320040"/>
            <a:ext cx="11548872" cy="4462272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126E481-B945-4179-BD79-05E96E9B2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DE8B9C-D3E4-754D-9B99-FA57630A26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3951F-41DF-824B-BDB6-B5C0F60D010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6771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1707FC24-6981-43D9-B525-C7832BA22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11449"/>
            <a:ext cx="4332307" cy="617955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D6FA29-A02A-544A-A659-35A70A063E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950" y="742951"/>
            <a:ext cx="3476625" cy="248638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Golden age of Information Access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DCA00C6-67BD-3340-866B-B1160962A3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396" r="-1" b="1209"/>
          <a:stretch/>
        </p:blipFill>
        <p:spPr>
          <a:xfrm>
            <a:off x="1173524" y="3660839"/>
            <a:ext cx="9116800" cy="22438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81020A5-F43F-E44B-9427-B64119DEC9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5283" y="2075251"/>
            <a:ext cx="3424462" cy="2243820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2D34B9-EEEA-F748-85E9-76FA063875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3951F-41DF-824B-BDB6-B5C0F60D010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1458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47DCA8-839A-5849-B570-581A56E479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5263" y="2357700"/>
            <a:ext cx="4645250" cy="2889114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6000" dirty="0"/>
              <a:t>Inference</a:t>
            </a:r>
            <a:br>
              <a:rPr lang="en-US" sz="6000" dirty="0"/>
            </a:br>
            <a:br>
              <a:rPr lang="en-US" sz="6000" dirty="0"/>
            </a:br>
            <a:r>
              <a:rPr lang="en-US" sz="6000" dirty="0"/>
              <a:t>New Ideas + Hypotheses</a:t>
            </a:r>
            <a:br>
              <a:rPr lang="en-US" sz="6000" dirty="0"/>
            </a:br>
            <a:br>
              <a:rPr lang="en-US" sz="6000" dirty="0"/>
            </a:br>
            <a:r>
              <a:rPr lang="en-US" sz="6000" dirty="0"/>
              <a:t>Patterns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Content Placeholder 4" descr="Searching for meaning in complex db ">
            <a:extLst>
              <a:ext uri="{FF2B5EF4-FFF2-40B4-BE49-F238E27FC236}">
                <a16:creationId xmlns:a16="http://schemas.microsoft.com/office/drawing/2014/main" id="{FF51D13F-742F-EF48-B9FE-CA7C6DADAFC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4682" r="1" b="15914"/>
          <a:stretch/>
        </p:blipFill>
        <p:spPr>
          <a:xfrm>
            <a:off x="20" y="10"/>
            <a:ext cx="6024134" cy="685799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16EEA4-FEC9-D644-9D12-6251330C0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3951F-41DF-824B-BDB6-B5C0F60D010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8020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EE4B08-87A9-A043-B733-D40A97A4CD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8537" y="694837"/>
            <a:ext cx="5314536" cy="13255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Why?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073764E-941D-4AEA-A08E-00DD58441D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2279018"/>
            <a:ext cx="5314543" cy="3375920"/>
          </a:xfrm>
        </p:spPr>
        <p:txBody>
          <a:bodyPr anchor="t">
            <a:normAutofit/>
          </a:bodyPr>
          <a:lstStyle/>
          <a:p>
            <a:r>
              <a:rPr lang="en-US" sz="1800" dirty="0"/>
              <a:t>Data</a:t>
            </a:r>
          </a:p>
          <a:p>
            <a:r>
              <a:rPr lang="en-US" sz="1800" dirty="0"/>
              <a:t>Volume huge</a:t>
            </a:r>
          </a:p>
          <a:p>
            <a:r>
              <a:rPr lang="en-US" sz="1800" dirty="0"/>
              <a:t>ETL</a:t>
            </a:r>
          </a:p>
          <a:p>
            <a:r>
              <a:rPr lang="en-US" sz="1800" dirty="0"/>
              <a:t>Retrieval / Query</a:t>
            </a: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CF62D2A7-8207-488C-9F46-316BA81A16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8278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1709640-EE7C-654D-9CCB-D000105A8D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3951F-41DF-824B-BDB6-B5C0F60D010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797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0CC98-F78D-9C45-95FE-9DC356C4C9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803325"/>
            <a:ext cx="5314536" cy="1325563"/>
          </a:xfrm>
        </p:spPr>
        <p:txBody>
          <a:bodyPr>
            <a:normAutofit/>
          </a:bodyPr>
          <a:lstStyle/>
          <a:p>
            <a:r>
              <a:rPr lang="en-US"/>
              <a:t>Web – worlds biggest `sensor`</a:t>
            </a:r>
            <a:endParaRPr lang="en-US" dirty="0"/>
          </a:p>
        </p:txBody>
      </p:sp>
      <p:sp>
        <p:nvSpPr>
          <p:cNvPr id="1028" name="Freeform: Shape 70">
            <a:extLst>
              <a:ext uri="{FF2B5EF4-FFF2-40B4-BE49-F238E27FC236}">
                <a16:creationId xmlns:a16="http://schemas.microsoft.com/office/drawing/2014/main" id="{CF62D2A7-8207-488C-9F46-316BA81A16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8278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6" name="Picture 2" descr="W3C Web &amp; Machine Learning Workshop page banner image">
            <a:extLst>
              <a:ext uri="{FF2B5EF4-FFF2-40B4-BE49-F238E27FC236}">
                <a16:creationId xmlns:a16="http://schemas.microsoft.com/office/drawing/2014/main" id="{EAAE8448-07F2-6A4F-AAFD-F4B6A2D2AC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7" r="24252" b="2"/>
          <a:stretch/>
        </p:blipFill>
        <p:spPr bwMode="auto">
          <a:xfrm>
            <a:off x="6750141" y="-2"/>
            <a:ext cx="5441859" cy="5654940"/>
          </a:xfrm>
          <a:custGeom>
            <a:avLst/>
            <a:gdLst>
              <a:gd name="connsiteX0" fmla="*/ 1041368 w 5441859"/>
              <a:gd name="connsiteY0" fmla="*/ 0 h 5654940"/>
              <a:gd name="connsiteX1" fmla="*/ 5441859 w 5441859"/>
              <a:gd name="connsiteY1" fmla="*/ 0 h 5654940"/>
              <a:gd name="connsiteX2" fmla="*/ 5441859 w 5441859"/>
              <a:gd name="connsiteY2" fmla="*/ 4820612 h 5654940"/>
              <a:gd name="connsiteX3" fmla="*/ 5285166 w 5441859"/>
              <a:gd name="connsiteY3" fmla="*/ 4957981 h 5654940"/>
              <a:gd name="connsiteX4" fmla="*/ 3267719 w 5441859"/>
              <a:gd name="connsiteY4" fmla="*/ 5654940 h 5654940"/>
              <a:gd name="connsiteX5" fmla="*/ 0 w 5441859"/>
              <a:gd name="connsiteY5" fmla="*/ 2387221 h 5654940"/>
              <a:gd name="connsiteX6" fmla="*/ 957093 w 5441859"/>
              <a:gd name="connsiteY6" fmla="*/ 76595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41859" h="5654940">
                <a:moveTo>
                  <a:pt x="1041368" y="0"/>
                </a:moveTo>
                <a:lnTo>
                  <a:pt x="5441859" y="0"/>
                </a:lnTo>
                <a:lnTo>
                  <a:pt x="5441859" y="4820612"/>
                </a:lnTo>
                <a:lnTo>
                  <a:pt x="5285166" y="4957981"/>
                </a:lnTo>
                <a:cubicBezTo>
                  <a:pt x="4729628" y="5394557"/>
                  <a:pt x="4029081" y="5654940"/>
                  <a:pt x="3267719" y="5654940"/>
                </a:cubicBezTo>
                <a:cubicBezTo>
                  <a:pt x="1463008" y="5654940"/>
                  <a:pt x="0" y="4191932"/>
                  <a:pt x="0" y="2387221"/>
                </a:cubicBezTo>
                <a:cubicBezTo>
                  <a:pt x="0" y="1484866"/>
                  <a:pt x="365752" y="667936"/>
                  <a:pt x="957093" y="7659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6" name="Content Placeholder 2">
            <a:extLst>
              <a:ext uri="{FF2B5EF4-FFF2-40B4-BE49-F238E27FC236}">
                <a16:creationId xmlns:a16="http://schemas.microsoft.com/office/drawing/2014/main" id="{BF243577-A059-456F-B986-E0119456E2E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21563038"/>
              </p:ext>
            </p:extLst>
          </p:nvPr>
        </p:nvGraphicFramePr>
        <p:xfrm>
          <a:off x="762000" y="2279018"/>
          <a:ext cx="5314543" cy="3375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9E7BCF-FDCA-0D4D-835E-4D6FC61A28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3951F-41DF-824B-BDB6-B5C0F60D010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770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15">
            <a:extLst>
              <a:ext uri="{FF2B5EF4-FFF2-40B4-BE49-F238E27FC236}">
                <a16:creationId xmlns:a16="http://schemas.microsoft.com/office/drawing/2014/main" id="{9C290849-4959-4C45-8211-E7DC9F66E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BA5D50-80C5-744C-B904-3A0FB49590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05825" y="1254408"/>
            <a:ext cx="4800592" cy="2633472"/>
          </a:xfrm>
        </p:spPr>
        <p:txBody>
          <a:bodyPr anchor="b">
            <a:normAutofit/>
          </a:bodyPr>
          <a:lstStyle/>
          <a:p>
            <a:r>
              <a:rPr lang="en-US" sz="5400" dirty="0">
                <a:solidFill>
                  <a:schemeClr val="tx2"/>
                </a:solidFill>
              </a:rPr>
              <a:t>Triple `Soups`</a:t>
            </a:r>
          </a:p>
        </p:txBody>
      </p:sp>
      <p:pic>
        <p:nvPicPr>
          <p:cNvPr id="9" name="Picture 8" descr="A picture containing photo, white, holding, woman&#10;&#10;Description automatically generated">
            <a:extLst>
              <a:ext uri="{FF2B5EF4-FFF2-40B4-BE49-F238E27FC236}">
                <a16:creationId xmlns:a16="http://schemas.microsoft.com/office/drawing/2014/main" id="{4FC828F9-9A30-6546-BB56-6FFBC91003B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prstClr val="white"/>
            </a:duotone>
          </a:blip>
          <a:srcRect l="16914" r="10315" b="-2"/>
          <a:stretch/>
        </p:blipFill>
        <p:spPr>
          <a:xfrm>
            <a:off x="1" y="10"/>
            <a:ext cx="5576047" cy="6857989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B68A85-43F3-4042-BA00-4D2827A046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0"/>
            <a:ext cx="777240" cy="73152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D13951F-41DF-824B-BDB6-B5C0F60D0109}" type="slidenum">
              <a:rPr lang="en-US" sz="2200">
                <a:solidFill>
                  <a:schemeClr val="bg1"/>
                </a:solidFill>
              </a:rPr>
              <a:pPr>
                <a:spcAft>
                  <a:spcPts val="600"/>
                </a:spcAft>
              </a:pPr>
              <a:t>17</a:t>
            </a:fld>
            <a:endParaRPr lang="en-US" sz="2200">
              <a:solidFill>
                <a:schemeClr val="bg1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D6D2EE-8D20-D646-8431-A95C0F4B31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14400" y="548640"/>
            <a:ext cx="3474720" cy="237744"/>
          </a:xfrm>
        </p:spPr>
        <p:txBody>
          <a:bodyPr anchor="ctr">
            <a:normAutofit/>
          </a:bodyPr>
          <a:lstStyle/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lang="en-US" sz="1000">
                <a:solidFill>
                  <a:schemeClr val="bg1"/>
                </a:solidFill>
              </a:rPr>
              <a:t>IBM Developer Advocacy, America, North East</a:t>
            </a:r>
          </a:p>
        </p:txBody>
      </p:sp>
      <p:cxnSp>
        <p:nvCxnSpPr>
          <p:cNvPr id="25" name="Straight Connector 17">
            <a:extLst>
              <a:ext uri="{FF2B5EF4-FFF2-40B4-BE49-F238E27FC236}">
                <a16:creationId xmlns:a16="http://schemas.microsoft.com/office/drawing/2014/main" id="{538EBD3E-4EF4-4F66-BEE7-CE2629DEB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2568" y="246028"/>
            <a:ext cx="255495" cy="546559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BCBD42C-167E-4E4C-887D-E701ED9A72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342865" y="1111120"/>
            <a:ext cx="338328" cy="182880"/>
            <a:chOff x="4089400" y="933450"/>
            <a:chExt cx="338328" cy="341938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B4D2000C-D368-4ED7-8A13-AB84BE2160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258564" y="933450"/>
              <a:ext cx="0" cy="341938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588B76FA-4665-4342-8FC4-073B5638D6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089400" y="1104419"/>
              <a:ext cx="338328" cy="0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199B88C-5C28-4919-937E-7CC3C2C172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40441" y="6522756"/>
            <a:ext cx="10717187" cy="0"/>
          </a:xfrm>
          <a:prstGeom prst="line">
            <a:avLst/>
          </a:prstGeom>
          <a:ln w="12700" cap="sq">
            <a:solidFill>
              <a:schemeClr val="tx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AE322D9-682B-4201-ADD4-6D2775911D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2829917" y="6400800"/>
            <a:ext cx="338328" cy="240175"/>
            <a:chOff x="4089400" y="933450"/>
            <a:chExt cx="338328" cy="341938"/>
          </a:xfrm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53DCE24E-BDAF-4C6C-BCAC-E83E8B8415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258564" y="933450"/>
              <a:ext cx="0" cy="341938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71393106-9F3A-4FBC-B523-C1B9751E49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089400" y="1104419"/>
              <a:ext cx="338328" cy="0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86791AA-5138-484D-BA43-1A01D5A4ED8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92392574"/>
              </p:ext>
            </p:extLst>
          </p:nvPr>
        </p:nvGraphicFramePr>
        <p:xfrm>
          <a:off x="6204923" y="4069080"/>
          <a:ext cx="4792257" cy="20426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0634844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A40BB2-1FC6-CB40-AA96-2B38140D4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Flavors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EEE31D-E0F5-2148-BB00-332304666B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N-Triples</a:t>
            </a:r>
          </a:p>
          <a:p>
            <a:r>
              <a:rPr lang="en-US" dirty="0"/>
              <a:t>RDF</a:t>
            </a:r>
          </a:p>
          <a:p>
            <a:r>
              <a:rPr lang="en-US" dirty="0" err="1"/>
              <a:t>aRDF</a:t>
            </a:r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A9D5DF-56C5-C046-A294-7E30CFFB7C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Developer Advocacy, America, North East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D5E6AA-86DA-BB4F-9007-132C91FC2E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3951F-41DF-824B-BDB6-B5C0F60D010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1990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2A368-3502-074B-8587-8D907D30F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Semantic/Graph database top ranked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D61C46-383D-4947-A1FE-38A2376E9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3951F-41DF-824B-BDB6-B5C0F60D0109}" type="slidenum">
              <a:rPr lang="en-US" smtClean="0"/>
              <a:t>19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007CAAF-8D0C-61EE-DD31-2E101CB244FE}"/>
              </a:ext>
            </a:extLst>
          </p:cNvPr>
          <p:cNvSpPr/>
          <p:nvPr/>
        </p:nvSpPr>
        <p:spPr>
          <a:xfrm>
            <a:off x="4865225" y="3945373"/>
            <a:ext cx="7326775" cy="30325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buNone/>
            </a:pPr>
            <a:r>
              <a:rPr lang="en-US" dirty="0"/>
              <a:t>"top 6 graph databases"                                                                                                               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1. Neo4j</a:t>
            </a:r>
          </a:p>
          <a:p>
            <a:pPr marL="0" indent="0">
              <a:buNone/>
            </a:pPr>
            <a:r>
              <a:rPr lang="en-US" i="1" dirty="0"/>
              <a:t>2. Amazon Neptune</a:t>
            </a:r>
          </a:p>
          <a:p>
            <a:pPr marL="0" indent="0">
              <a:buNone/>
            </a:pPr>
            <a:r>
              <a:rPr lang="en-US" dirty="0"/>
              <a:t>3. </a:t>
            </a:r>
            <a:r>
              <a:rPr lang="en-US" dirty="0" err="1"/>
              <a:t>OrientDB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4. </a:t>
            </a:r>
            <a:r>
              <a:rPr lang="en-US" dirty="0" err="1"/>
              <a:t>ArangoDB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5. </a:t>
            </a:r>
            <a:r>
              <a:rPr lang="en-US" dirty="0" err="1"/>
              <a:t>FlockDB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6. </a:t>
            </a:r>
            <a:r>
              <a:rPr lang="en-US" dirty="0" err="1"/>
              <a:t>AllegroGraph</a:t>
            </a:r>
            <a:endParaRPr lang="en-US" dirty="0"/>
          </a:p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1377D2-D803-3733-C26D-08D0653F20F7}"/>
              </a:ext>
            </a:extLst>
          </p:cNvPr>
          <p:cNvSpPr txBox="1"/>
          <p:nvPr/>
        </p:nvSpPr>
        <p:spPr>
          <a:xfrm>
            <a:off x="3202975" y="1863634"/>
            <a:ext cx="17870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Neo4j</a:t>
            </a:r>
          </a:p>
          <a:p>
            <a:r>
              <a:rPr lang="en-US" dirty="0" err="1"/>
              <a:t>AmazonNeptune</a:t>
            </a:r>
            <a:endParaRPr lang="en-US" dirty="0"/>
          </a:p>
          <a:p>
            <a:r>
              <a:rPr lang="en-US" dirty="0" err="1"/>
              <a:t>AllegroGraph</a:t>
            </a:r>
            <a:endParaRPr lang="en-US" dirty="0"/>
          </a:p>
          <a:p>
            <a:r>
              <a:rPr lang="en-US" dirty="0"/>
              <a:t>Cosmos DB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EE40AF5-2E5F-7D5C-F2A6-C81A2FDEB0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79" y="1730831"/>
            <a:ext cx="2714897" cy="97356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804BFD8-85DE-FADF-4551-08FECC66C1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7804" y="4337050"/>
            <a:ext cx="2806700" cy="201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1954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D2B783EE-0239-4717-BBEA-8C9EAC61C8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E34EE9-17D3-BD4C-AEB5-36E76A3EB0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45810"/>
            <a:ext cx="5120561" cy="132556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/>
              <a:t> Graph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CD4476-F7A1-3446-9DE1-9B9DC025FD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5092194" cy="435133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/>
              <a:t>Points or Vertices</a:t>
            </a:r>
          </a:p>
          <a:p>
            <a:pPr marL="0" indent="0">
              <a:buNone/>
            </a:pPr>
            <a:r>
              <a:rPr lang="en-US"/>
              <a:t>Edges or Relationships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A7B99495-F43F-4D80-A44F-2CB4764EB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20569" y="1364732"/>
            <a:ext cx="947488" cy="92178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Picture 8" descr="Matrix 4 ">
            <a:extLst>
              <a:ext uri="{FF2B5EF4-FFF2-40B4-BE49-F238E27FC236}">
                <a16:creationId xmlns:a16="http://schemas.microsoft.com/office/drawing/2014/main" id="{6B6FEBBE-6B16-5D4C-A279-E06E572765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2477"/>
          <a:stretch/>
        </p:blipFill>
        <p:spPr>
          <a:xfrm>
            <a:off x="7901259" y="2727729"/>
            <a:ext cx="4290741" cy="4130271"/>
          </a:xfrm>
          <a:custGeom>
            <a:avLst/>
            <a:gdLst/>
            <a:ahLst/>
            <a:cxnLst/>
            <a:rect l="l" t="t" r="r" b="b"/>
            <a:pathLst>
              <a:path w="4290741" h="4130271">
                <a:moveTo>
                  <a:pt x="2503809" y="0"/>
                </a:moveTo>
                <a:cubicBezTo>
                  <a:pt x="3157405" y="0"/>
                  <a:pt x="3752509" y="250434"/>
                  <a:pt x="4198398" y="660580"/>
                </a:cubicBezTo>
                <a:lnTo>
                  <a:pt x="4290741" y="751286"/>
                </a:lnTo>
                <a:lnTo>
                  <a:pt x="4290741" y="4130271"/>
                </a:lnTo>
                <a:lnTo>
                  <a:pt x="604508" y="4130271"/>
                </a:lnTo>
                <a:lnTo>
                  <a:pt x="461940" y="3953232"/>
                </a:lnTo>
                <a:cubicBezTo>
                  <a:pt x="171051" y="3544183"/>
                  <a:pt x="0" y="3043971"/>
                  <a:pt x="0" y="2503809"/>
                </a:cubicBezTo>
                <a:cubicBezTo>
                  <a:pt x="0" y="1120992"/>
                  <a:pt x="1120992" y="0"/>
                  <a:pt x="2503809" y="0"/>
                </a:cubicBezTo>
                <a:close/>
              </a:path>
            </a:pathLst>
          </a:custGeom>
        </p:spPr>
      </p:pic>
      <p:sp>
        <p:nvSpPr>
          <p:cNvPr id="52" name="Arc 51">
            <a:extLst>
              <a:ext uri="{FF2B5EF4-FFF2-40B4-BE49-F238E27FC236}">
                <a16:creationId xmlns:a16="http://schemas.microsoft.com/office/drawing/2014/main" id="{70BEB1E7-2F88-40BC-B73D-42E5B6F80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4759070" flipV="1">
            <a:off x="6034138" y="-673140"/>
            <a:ext cx="4021193" cy="4021193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 descr="A close-up of a spider web&#10;&#10;Description automatically generated with low confidence">
            <a:extLst>
              <a:ext uri="{FF2B5EF4-FFF2-40B4-BE49-F238E27FC236}">
                <a16:creationId xmlns:a16="http://schemas.microsoft.com/office/drawing/2014/main" id="{8CE8195B-FFD4-553D-3746-210C81CDE31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129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11661" r="-3" b="-3"/>
          <a:stretch/>
        </p:blipFill>
        <p:spPr>
          <a:xfrm>
            <a:off x="6261607" y="1"/>
            <a:ext cx="3519312" cy="3007909"/>
          </a:xfrm>
          <a:custGeom>
            <a:avLst/>
            <a:gdLst/>
            <a:ahLst/>
            <a:cxnLst/>
            <a:rect l="l" t="t" r="r" b="b"/>
            <a:pathLst>
              <a:path w="3519312" h="3007909">
                <a:moveTo>
                  <a:pt x="519780" y="0"/>
                </a:moveTo>
                <a:lnTo>
                  <a:pt x="2999532" y="0"/>
                </a:lnTo>
                <a:lnTo>
                  <a:pt x="3003921" y="3989"/>
                </a:lnTo>
                <a:cubicBezTo>
                  <a:pt x="3322356" y="322424"/>
                  <a:pt x="3519312" y="762338"/>
                  <a:pt x="3519312" y="1248253"/>
                </a:cubicBezTo>
                <a:cubicBezTo>
                  <a:pt x="3519312" y="2220084"/>
                  <a:pt x="2731487" y="3007909"/>
                  <a:pt x="1759656" y="3007909"/>
                </a:cubicBezTo>
                <a:cubicBezTo>
                  <a:pt x="787826" y="3007909"/>
                  <a:pt x="0" y="2220084"/>
                  <a:pt x="0" y="1248253"/>
                </a:cubicBezTo>
                <a:cubicBezTo>
                  <a:pt x="0" y="762338"/>
                  <a:pt x="196957" y="322424"/>
                  <a:pt x="515392" y="3989"/>
                </a:cubicBezTo>
                <a:close/>
              </a:path>
            </a:pathLst>
          </a:cu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1B8161-40D0-A24F-9304-9114E0CC3C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ellipse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defRPr/>
            </a:pPr>
            <a:fld id="{AD13951F-41DF-824B-BDB6-B5C0F60D0109}" type="slidenum">
              <a:rPr lang="en-US">
                <a:solidFill>
                  <a:srgbClr val="FFFFFF"/>
                </a:solidFill>
                <a:latin typeface="Calibri" panose="020F0502020204030204"/>
              </a:rPr>
              <a:pPr>
                <a:lnSpc>
                  <a:spcPct val="90000"/>
                </a:lnSpc>
                <a:spcAft>
                  <a:spcPts val="600"/>
                </a:spcAft>
                <a:defRPr/>
              </a:pPr>
              <a:t>2</a:t>
            </a:fld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570195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167A364-CFF2-CE31-ABA7-32C9B65BC6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1800" b="-2"/>
          <a:stretch/>
        </p:blipFill>
        <p:spPr>
          <a:xfrm>
            <a:off x="626590" y="317578"/>
            <a:ext cx="10851111" cy="350843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FC4AE26-E612-F9E0-35DF-82074D74C2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4018137"/>
            <a:ext cx="4569060" cy="2129586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>
                <a:solidFill>
                  <a:schemeClr val="bg1"/>
                </a:solidFill>
              </a:rPr>
              <a:t>Comparison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71F287-97F2-E1F8-B735-2844D3EC34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486080" y="4018143"/>
            <a:ext cx="5674105" cy="2129599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1800">
                <a:solidFill>
                  <a:schemeClr val="bg1"/>
                </a:solidFill>
              </a:rPr>
              <a:t>RDBs ( MySQL, MSSQL, DB2 etc )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1800">
              <a:solidFill>
                <a:schemeClr val="bg1"/>
              </a:solidFill>
            </a:endParaRP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800">
                <a:solidFill>
                  <a:schemeClr val="bg1"/>
                </a:solidFill>
              </a:rPr>
              <a:t>NoSQL ( CouchDB, MongoDB, DocumentDB, etc )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1800">
              <a:solidFill>
                <a:schemeClr val="bg1"/>
              </a:solidFill>
            </a:endParaRP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800">
                <a:solidFill>
                  <a:schemeClr val="bg1"/>
                </a:solidFill>
              </a:rPr>
              <a:t>Semantic Graph DB ( Neo4j, allegroGraph(agraph) 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16EA29-8F6C-D78E-861B-40B1B25A8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309360"/>
            <a:ext cx="640080" cy="5486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Aft>
                <a:spcPts val="600"/>
              </a:spcAft>
              <a:defRPr/>
            </a:pPr>
            <a:fld id="{AD13951F-41DF-824B-BDB6-B5C0F60D0109}" type="slidenum">
              <a:rPr lang="en-US">
                <a:solidFill>
                  <a:schemeClr val="bg1"/>
                </a:solidFill>
                <a:latin typeface="Calibri" panose="020F0502020204030204"/>
              </a:rPr>
              <a:pPr algn="ctr">
                <a:spcAft>
                  <a:spcPts val="600"/>
                </a:spcAft>
                <a:defRPr/>
              </a:pPr>
              <a:t>20</a:t>
            </a:fld>
            <a:endParaRPr lang="en-US">
              <a:solidFill>
                <a:schemeClr val="bg1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5018719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4AE26-E612-F9E0-35DF-82074D74C2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4039" y="365125"/>
            <a:ext cx="7164493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Overview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6250951-7A80-F655-C17D-80894DD58E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80060" y="2820652"/>
            <a:ext cx="3425957" cy="1216214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71F287-97F2-E1F8-B735-2844D3EC34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387515" y="2022601"/>
            <a:ext cx="7161017" cy="4154361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br>
              <a:rPr lang="en-US" sz="2000" b="0" i="0" u="none" strike="noStrike" dirty="0">
                <a:effectLst/>
                <a:hlinkClick r:id="rId4"/>
              </a:rPr>
            </a:br>
            <a:r>
              <a:rPr lang="en-US" sz="2000" b="0" i="0" u="none" strike="noStrike" dirty="0">
                <a:effectLst/>
              </a:rPr>
              <a:t>Unlike traditional relational databases</a:t>
            </a:r>
            <a:r>
              <a:rPr lang="en-US" sz="2000" b="0" i="0" dirty="0">
                <a:effectLst/>
              </a:rPr>
              <a:t> or more recently developed NoSQL databases or </a:t>
            </a:r>
            <a:r>
              <a:rPr lang="en-US" sz="2000" b="0" i="0" u="none" strike="noStrike" dirty="0">
                <a:effectLst/>
              </a:rPr>
              <a:t>simple property graphs,</a:t>
            </a:r>
            <a:r>
              <a:rPr lang="en-US" sz="2000" b="0" i="0" dirty="0">
                <a:effectLst/>
              </a:rPr>
              <a:t> </a:t>
            </a:r>
          </a:p>
          <a:p>
            <a:endParaRPr lang="en-US" sz="2000" dirty="0"/>
          </a:p>
          <a:p>
            <a:r>
              <a:rPr lang="en-US" sz="2000" b="0" i="0" dirty="0">
                <a:effectLst/>
              </a:rPr>
              <a:t>Franz’s </a:t>
            </a:r>
            <a:r>
              <a:rPr lang="en-US" sz="2000" b="0" i="0" dirty="0" err="1">
                <a:effectLst/>
              </a:rPr>
              <a:t>AllegroGraph</a:t>
            </a:r>
            <a:r>
              <a:rPr lang="en-US" sz="2000" b="0" i="0" dirty="0">
                <a:effectLst/>
              </a:rPr>
              <a:t> employs a combination of semantic graph (RDF, OWL, SPARQL) and document (JSON, JSON-LD) technologies that process data with contextual and conceptual intelligence.</a:t>
            </a:r>
          </a:p>
          <a:p>
            <a:r>
              <a:rPr lang="en-US" sz="2000" b="0" i="0" dirty="0">
                <a:effectLst/>
              </a:rPr>
              <a:t> </a:t>
            </a:r>
            <a:r>
              <a:rPr lang="en-US" sz="2000" b="0" i="0" dirty="0" err="1">
                <a:effectLst/>
              </a:rPr>
              <a:t>AllegroGraph</a:t>
            </a:r>
            <a:r>
              <a:rPr lang="en-US" sz="2000" b="0" i="0" dirty="0">
                <a:effectLst/>
              </a:rPr>
              <a:t> with </a:t>
            </a:r>
            <a:r>
              <a:rPr lang="en-US" sz="2000" b="0" i="0" dirty="0" err="1">
                <a:effectLst/>
              </a:rPr>
              <a:t>FedShard</a:t>
            </a:r>
            <a:r>
              <a:rPr lang="en-US" sz="2000" b="0" i="0" dirty="0">
                <a:effectLst/>
              </a:rPr>
              <a:t>™ is able to run queries of unprecedented complexity to support predictive analytics that </a:t>
            </a:r>
            <a:r>
              <a:rPr lang="en-US" sz="2000" b="0" i="0" u="none" strike="noStrike" dirty="0">
                <a:effectLst/>
              </a:rPr>
              <a:t>help companies make better, real-time decisions</a:t>
            </a:r>
            <a:r>
              <a:rPr lang="en-US" sz="2000" b="0" i="0" u="none" strike="noStrike" dirty="0">
                <a:effectLst/>
                <a:hlinkClick r:id="rId5"/>
              </a:rPr>
              <a:t>.</a:t>
            </a:r>
            <a:endParaRPr lang="en-US" sz="2000" b="0" i="0" u="none" strike="noStrike" dirty="0">
              <a:effectLst/>
            </a:endParaRPr>
          </a:p>
          <a:p>
            <a:endParaRPr lang="en-US" sz="2000" dirty="0"/>
          </a:p>
          <a:p>
            <a:r>
              <a:rPr lang="en-US" sz="2000" b="0" i="0" dirty="0">
                <a:effectLst/>
              </a:rPr>
              <a:t> </a:t>
            </a:r>
            <a:r>
              <a:rPr lang="en-US" sz="2000" b="0" i="0" dirty="0" err="1">
                <a:effectLst/>
              </a:rPr>
              <a:t>AllegroGraph</a:t>
            </a:r>
            <a:r>
              <a:rPr lang="en-US" sz="2000" b="0" i="0" dirty="0">
                <a:effectLst/>
              </a:rPr>
              <a:t> is designed to integrate with large corporate databases to build Knowledge Graphs for better business insights.</a:t>
            </a:r>
            <a:endParaRPr lang="en-US" sz="20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16EA29-8F6C-D78E-861B-40B1B25A8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D13951F-41DF-824B-BDB6-B5C0F60D0109}" type="slidenum">
              <a:rPr lang="en-US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21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1637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4AE26-E612-F9E0-35DF-82074D74C2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4039" y="365125"/>
            <a:ext cx="7164493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Popular Use Cases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6250951-7A80-F655-C17D-80894DD58E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80060" y="2820652"/>
            <a:ext cx="3425957" cy="1216214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71F287-97F2-E1F8-B735-2844D3EC34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387515" y="2022601"/>
            <a:ext cx="7161017" cy="4154361"/>
          </a:xfrm>
        </p:spPr>
        <p:txBody>
          <a:bodyPr vert="horz" lIns="91440" tIns="45720" rIns="91440" bIns="45720" rtlCol="0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Social Networks - FOAF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Bio-Informatics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Music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Portfolio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Fraud detection – AML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…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hlinkClick r:id="rId4"/>
              </a:rPr>
              <a:t>Financial/Banking industry use cases</a:t>
            </a:r>
            <a:br>
              <a:rPr lang="en-US" sz="2000" dirty="0"/>
            </a:br>
            <a:endParaRPr lang="en-US" sz="20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16EA29-8F6C-D78E-861B-40B1B25A8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D13951F-41DF-824B-BDB6-B5C0F60D0109}" type="slidenum">
              <a:rPr lang="en-US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22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14263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4AE26-E612-F9E0-35DF-82074D74C2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4039" y="365125"/>
            <a:ext cx="7164493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3</a:t>
            </a:r>
            <a:r>
              <a:rPr lang="en-US" sz="4400" kern="1200" baseline="300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rd</a:t>
            </a:r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Party Integration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6250951-7A80-F655-C17D-80894DD58E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80060" y="2820652"/>
            <a:ext cx="3425957" cy="1216214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71F287-97F2-E1F8-B735-2844D3EC34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387515" y="2022601"/>
            <a:ext cx="7161017" cy="4154361"/>
          </a:xfrm>
        </p:spPr>
        <p:txBody>
          <a:bodyPr vert="horz" lIns="91440" tIns="45720" rIns="91440" bIns="45720" rtlCol="0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Cloudera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Anaconda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ML/Data mining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NoSQL Ecosystem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MongoDB integration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Solr</a:t>
            </a:r>
            <a:r>
              <a:rPr lang="en-US" sz="1600" dirty="0"/>
              <a:t> Text indexing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endParaRPr lang="en-US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hlinkClick r:id="rId4"/>
              </a:rPr>
              <a:t>Financial/Banking industry use cases</a:t>
            </a:r>
            <a:br>
              <a:rPr lang="en-US" sz="2000" dirty="0"/>
            </a:br>
            <a:endParaRPr lang="en-US" sz="20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16EA29-8F6C-D78E-861B-40B1B25A8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D13951F-41DF-824B-BDB6-B5C0F60D0109}" type="slidenum">
              <a:rPr lang="en-US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23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35541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D7651-AD22-304C-8BA6-F4C2A4F31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cases for semantic / graph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4D6ADC-425B-0341-9332-24341E78F6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Social Networks - FOAF </a:t>
            </a:r>
          </a:p>
          <a:p>
            <a:r>
              <a:rPr lang="en-US" dirty="0"/>
              <a:t>Bio-Informatics</a:t>
            </a:r>
          </a:p>
          <a:p>
            <a:r>
              <a:rPr lang="en-US" dirty="0"/>
              <a:t>Music</a:t>
            </a:r>
          </a:p>
          <a:p>
            <a:r>
              <a:rPr lang="en-US" dirty="0"/>
              <a:t>Portfolio Analysis</a:t>
            </a:r>
          </a:p>
          <a:p>
            <a:r>
              <a:rPr lang="en-US" dirty="0"/>
              <a:t>Fraud detection – AML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FC4C50-2852-A841-B2E1-582C893B57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3951F-41DF-824B-BDB6-B5C0F60D010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2665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3F020F25-AA20-7B47-B67C-5057DB0D04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b="662"/>
          <a:stretch/>
        </p:blipFill>
        <p:spPr>
          <a:xfrm>
            <a:off x="20" y="10"/>
            <a:ext cx="12191980" cy="4571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40CA114-B78B-4E3B-A785-96745276B6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72457"/>
            <a:ext cx="12192000" cy="2285543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6BEBE1-B946-AB4B-932E-EF5666086F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136" y="5091762"/>
            <a:ext cx="7834193" cy="126458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6000"/>
              <a:t>Extraction – demo 1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126E481-B945-4179-BD79-05E96E9B2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2E9A79-BE7E-164D-8FC7-0C9343425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AD13951F-41DF-824B-BDB6-B5C0F60D0109}" type="slidenum">
              <a:rPr lang="en-US">
                <a:solidFill>
                  <a:schemeClr val="tx1">
                    <a:alpha val="80000"/>
                  </a:scheme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25</a:t>
            </a:fld>
            <a:endParaRPr lang="en-US">
              <a:solidFill>
                <a:schemeClr val="tx1">
                  <a:alpha val="80000"/>
                </a:scheme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6206323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97E8C86-70FD-4348-8DA0-DFC93D45C8E2}"/>
              </a:ext>
            </a:extLst>
          </p:cNvPr>
          <p:cNvSpPr txBox="1"/>
          <p:nvPr/>
        </p:nvSpPr>
        <p:spPr>
          <a:xfrm>
            <a:off x="6746628" y="1783959"/>
            <a:ext cx="4645250" cy="288911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>
                <a:latin typeface="+mj-lt"/>
                <a:ea typeface="+mj-ea"/>
                <a:cs typeface="+mj-cs"/>
              </a:rPr>
              <a:t>Extraction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2DAFD934-E5B0-8A4E-B77B-00CD643299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814"/>
          <a:stretch/>
        </p:blipFill>
        <p:spPr>
          <a:xfrm>
            <a:off x="20" y="10"/>
            <a:ext cx="6024134" cy="685799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57B16AA-1D24-7240-BF43-BD6A29217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03280" y="603504"/>
            <a:ext cx="548640" cy="548640"/>
          </a:xfrm>
          <a:prstGeom prst="ellipse">
            <a:avLst/>
          </a:prstGeom>
          <a:solidFill>
            <a:srgbClr val="7F7F7F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Aft>
                <a:spcPts val="600"/>
              </a:spcAft>
              <a:defRPr/>
            </a:pPr>
            <a:fld id="{AD13951F-41DF-824B-BDB6-B5C0F60D0109}" type="slidenum">
              <a:rPr lang="en-US" sz="1500">
                <a:solidFill>
                  <a:srgbClr val="FFFFFF"/>
                </a:solidFill>
                <a:latin typeface="Calibri" panose="020F0502020204030204"/>
              </a:rPr>
              <a:pPr algn="ctr">
                <a:spcAft>
                  <a:spcPts val="600"/>
                </a:spcAft>
                <a:defRPr/>
              </a:pPr>
              <a:t>26</a:t>
            </a:fld>
            <a:endParaRPr lang="en-US" sz="1500">
              <a:solidFill>
                <a:srgbClr val="FFFFFF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1931910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5068BDA9-19CF-B649-AD26-4EE88B30BE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1429215"/>
            <a:ext cx="12192000" cy="29716431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7B6864B-00DB-FE41-B7F6-36613FAC63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3951F-41DF-824B-BDB6-B5C0F60D010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36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>
              <p:cTn id="2" repeatCount="indefinite" restart="whenNotActive" fill="hold" evtFilter="cancelBubble" nodeType="interactiveSeq">
                <p:stCondLst>
                  <p:cond delay="indefinite"/>
                  <p:cond evt="onBegin" delay="0">
                    <p:tn val="1"/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4602 2.37073" pathEditMode="relative" ptsTypes="AA">
                                      <p:cBhvr>
                                        <p:cTn id="6" dur="3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30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0"/>
                            </p:stCondLst>
                            <p:childTnLst>
                              <p:par>
                                <p:cTn id="10" presetID="0" presetClass="path" presetSubtype="0" accel="50000" decel="5000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0.14602 2.37073 L 0.22671 1.26708" pathEditMode="relative" ptsTypes="AA">
                                      <p:cBhvr>
                                        <p:cTn id="11" dur="3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5000"/>
                            </p:stCondLst>
                            <p:childTnLst>
                              <p:par>
                                <p:cTn id="13" presetID="0" presetClass="path" presetSubtype="0" accel="50000" decel="5000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0.22671 1.26708 L 0.24922 -0.46128" pathEditMode="relative" ptsTypes="AA">
                                      <p:cBhvr>
                                        <p:cTn id="14" dur="3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00"/>
                            </p:stCondLst>
                            <p:childTnLst>
                              <p:par>
                                <p:cTn id="16" presetID="0" presetClass="path" presetSubtype="0" accel="50000" decel="5000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0.24922 -0.46128 L 0.24922 -1.48433" pathEditMode="relative" ptsTypes="AA">
                                      <p:cBhvr>
                                        <p:cTn id="17" dur="3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35000"/>
                            </p:stCondLst>
                            <p:childTnLst>
                              <p:par>
                                <p:cTn id="19" presetID="0" presetClass="path" presetSubtype="0" accel="50000" decel="5000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0.24922 -1.48433 L 0.23594 -2.15809" pathEditMode="relative" ptsTypes="AA">
                                      <p:cBhvr>
                                        <p:cTn id="20" dur="3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70000"/>
                            </p:stCondLst>
                            <p:childTnLst>
                              <p:par>
                                <p:cTn id="22" presetID="0" presetClass="path" presetSubtype="0" accel="50000" decel="5000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0.23594 -2.15809 L 0.21009 -2.61879" pathEditMode="relative" ptsTypes="AA">
                                      <p:cBhvr>
                                        <p:cTn id="23" dur="3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5000"/>
                            </p:stCondLst>
                            <p:childTnLst>
                              <p:par>
                                <p:cTn id="25" presetID="0" presetClass="path" presetSubtype="0" accel="50000" decel="5000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0.21009 -2.61879 L 0 0" pathEditMode="relative" ptsTypes="AA">
                                      <p:cBhvr>
                                        <p:cTn id="26" dur="3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7" presetID="6" presetClass="emph" presetSubtype="0" accel="50000" decel="5000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animScale>
                                      <p:cBhvr>
                                        <p:cTn id="28" dur="30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40000"/>
                            </p:stCondLst>
                            <p:childTnLst>
                              <p:par>
                                <p:cTn id="30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" pathEditMode="relative" ptsTypes="AA">
                                      <p:cBhvr>
                                        <p:cTn id="31" dur="5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81955-6C98-924B-B8B8-DA41D99721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3437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Docker version of </a:t>
            </a:r>
            <a:r>
              <a:rPr lang="en-US" dirty="0" err="1"/>
              <a:t>Agraph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https://</a:t>
            </a:r>
            <a:r>
              <a:rPr lang="en-US" dirty="0" err="1"/>
              <a:t>franz.com</a:t>
            </a:r>
            <a:r>
              <a:rPr lang="en-US" dirty="0"/>
              <a:t>/</a:t>
            </a:r>
            <a:r>
              <a:rPr lang="en-US" dirty="0" err="1"/>
              <a:t>agraph</a:t>
            </a:r>
            <a:r>
              <a:rPr lang="en-US" dirty="0"/>
              <a:t>/docker/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EC7D61-A18C-9D44-83C6-77D35330D3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3951F-41DF-824B-BDB6-B5C0F60D0109}" type="slidenum">
              <a:rPr lang="en-US" smtClean="0"/>
              <a:t>28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685128-A1CD-BE4B-944D-3EDE54FEC8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6642" y="2103437"/>
            <a:ext cx="10178716" cy="57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889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867A67-8783-E544-9C45-FEA5DB7EB1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5704" y="703330"/>
            <a:ext cx="4624342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Thank you!!</a:t>
            </a:r>
            <a:br>
              <a:rPr lang="en-US" sz="2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br>
              <a:rPr lang="en-US" sz="2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br>
              <a:rPr lang="en-US" sz="2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sz="21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E03F8C-84F7-E44B-92CA-2867C49759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4484" y="599325"/>
            <a:ext cx="548640" cy="548640"/>
          </a:xfrm>
          <a:prstGeom prst="ellipse">
            <a:avLst/>
          </a:prstGeom>
          <a:solidFill>
            <a:srgbClr val="7F7F7F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Aft>
                <a:spcPts val="600"/>
              </a:spcAft>
              <a:defRPr/>
            </a:pPr>
            <a:fld id="{AD13951F-41DF-824B-BDB6-B5C0F60D0109}" type="slidenum">
              <a:rPr lang="en-US" sz="1500">
                <a:solidFill>
                  <a:srgbClr val="FFFFFF"/>
                </a:solidFill>
              </a:rPr>
              <a:pPr algn="ctr">
                <a:spcAft>
                  <a:spcPts val="600"/>
                </a:spcAft>
                <a:defRPr/>
              </a:pPr>
              <a:t>29</a:t>
            </a:fld>
            <a:endParaRPr lang="en-US" sz="1500">
              <a:solidFill>
                <a:srgbClr val="FFFFFF"/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7977D39-626F-40D7-B00F-16E02602DD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5495" y="197110"/>
            <a:ext cx="2020824" cy="202082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685F506A-F9F2-4B1E-A825-772B3E5DF05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256" r="18997" b="4"/>
          <a:stretch/>
        </p:blipFill>
        <p:spPr>
          <a:xfrm>
            <a:off x="5680087" y="361702"/>
            <a:ext cx="1691640" cy="1691640"/>
          </a:xfrm>
          <a:custGeom>
            <a:avLst/>
            <a:gdLst>
              <a:gd name="connsiteX0" fmla="*/ 978408 w 1956816"/>
              <a:gd name="connsiteY0" fmla="*/ 0 h 1956816"/>
              <a:gd name="connsiteX1" fmla="*/ 1956816 w 1956816"/>
              <a:gd name="connsiteY1" fmla="*/ 978408 h 1956816"/>
              <a:gd name="connsiteX2" fmla="*/ 978408 w 1956816"/>
              <a:gd name="connsiteY2" fmla="*/ 1956816 h 1956816"/>
              <a:gd name="connsiteX3" fmla="*/ 0 w 1956816"/>
              <a:gd name="connsiteY3" fmla="*/ 978408 h 1956816"/>
              <a:gd name="connsiteX4" fmla="*/ 978408 w 1956816"/>
              <a:gd name="connsiteY4" fmla="*/ 0 h 19568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56816" h="1956816">
                <a:moveTo>
                  <a:pt x="978408" y="0"/>
                </a:moveTo>
                <a:cubicBezTo>
                  <a:pt x="1518768" y="0"/>
                  <a:pt x="1956816" y="438048"/>
                  <a:pt x="1956816" y="978408"/>
                </a:cubicBezTo>
                <a:cubicBezTo>
                  <a:pt x="1956816" y="1518768"/>
                  <a:pt x="1518768" y="1956816"/>
                  <a:pt x="978408" y="1956816"/>
                </a:cubicBezTo>
                <a:cubicBezTo>
                  <a:pt x="438048" y="1956816"/>
                  <a:pt x="0" y="1518768"/>
                  <a:pt x="0" y="978408"/>
                </a:cubicBezTo>
                <a:cubicBezTo>
                  <a:pt x="0" y="438048"/>
                  <a:pt x="438048" y="0"/>
                  <a:pt x="978408" y="0"/>
                </a:cubicBezTo>
                <a:close/>
              </a:path>
            </a:pathLst>
          </a:cu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0AAFD42-9997-5142-AA6F-B7AE6A9B2FBA}"/>
              </a:ext>
            </a:extLst>
          </p:cNvPr>
          <p:cNvSpPr txBox="1"/>
          <p:nvPr/>
        </p:nvSpPr>
        <p:spPr>
          <a:xfrm>
            <a:off x="378573" y="1996347"/>
            <a:ext cx="6335048" cy="197048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B905CDE4-B751-4B3E-B625-6E59F89034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4932" y="1"/>
            <a:ext cx="4077068" cy="3445261"/>
          </a:xfrm>
          <a:custGeom>
            <a:avLst/>
            <a:gdLst>
              <a:gd name="connsiteX0" fmla="*/ 250035 w 4077068"/>
              <a:gd name="connsiteY0" fmla="*/ 0 h 3445261"/>
              <a:gd name="connsiteX1" fmla="*/ 4077068 w 4077068"/>
              <a:gd name="connsiteY1" fmla="*/ 0 h 3445261"/>
              <a:gd name="connsiteX2" fmla="*/ 4077068 w 4077068"/>
              <a:gd name="connsiteY2" fmla="*/ 2743040 h 3445261"/>
              <a:gd name="connsiteX3" fmla="*/ 4074154 w 4077068"/>
              <a:gd name="connsiteY3" fmla="*/ 2746247 h 3445261"/>
              <a:gd name="connsiteX4" fmla="*/ 2386584 w 4077068"/>
              <a:gd name="connsiteY4" fmla="*/ 3445261 h 3445261"/>
              <a:gd name="connsiteX5" fmla="*/ 0 w 4077068"/>
              <a:gd name="connsiteY5" fmla="*/ 1058677 h 3445261"/>
              <a:gd name="connsiteX6" fmla="*/ 187550 w 4077068"/>
              <a:gd name="connsiteY6" fmla="*/ 129711 h 3445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7068" h="3445261">
                <a:moveTo>
                  <a:pt x="250035" y="0"/>
                </a:moveTo>
                <a:lnTo>
                  <a:pt x="4077068" y="0"/>
                </a:lnTo>
                <a:lnTo>
                  <a:pt x="4077068" y="2743040"/>
                </a:lnTo>
                <a:lnTo>
                  <a:pt x="4074154" y="2746247"/>
                </a:lnTo>
                <a:cubicBezTo>
                  <a:pt x="3642267" y="3178134"/>
                  <a:pt x="3045621" y="3445261"/>
                  <a:pt x="2386584" y="3445261"/>
                </a:cubicBezTo>
                <a:cubicBezTo>
                  <a:pt x="1068510" y="3445261"/>
                  <a:pt x="0" y="2376751"/>
                  <a:pt x="0" y="1058677"/>
                </a:cubicBezTo>
                <a:cubicBezTo>
                  <a:pt x="0" y="729159"/>
                  <a:pt x="66782" y="415238"/>
                  <a:pt x="187550" y="129711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8108C16-F4C0-44AA-999D-17BD39219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73660" y="2557569"/>
            <a:ext cx="3072384" cy="307238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7D91198-91B5-744C-9928-8AEC2CF6BA6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18" r="499" b="-2"/>
          <a:stretch/>
        </p:blipFill>
        <p:spPr>
          <a:xfrm>
            <a:off x="8278624" y="2"/>
            <a:ext cx="3913376" cy="3281569"/>
          </a:xfrm>
          <a:custGeom>
            <a:avLst/>
            <a:gdLst>
              <a:gd name="connsiteX0" fmla="*/ 267865 w 3913376"/>
              <a:gd name="connsiteY0" fmla="*/ 0 h 3281569"/>
              <a:gd name="connsiteX1" fmla="*/ 3913376 w 3913376"/>
              <a:gd name="connsiteY1" fmla="*/ 0 h 3281569"/>
              <a:gd name="connsiteX2" fmla="*/ 3913376 w 3913376"/>
              <a:gd name="connsiteY2" fmla="*/ 2499938 h 3281569"/>
              <a:gd name="connsiteX3" fmla="*/ 3794714 w 3913376"/>
              <a:gd name="connsiteY3" fmla="*/ 2630499 h 3281569"/>
              <a:gd name="connsiteX4" fmla="*/ 2222892 w 3913376"/>
              <a:gd name="connsiteY4" fmla="*/ 3281569 h 3281569"/>
              <a:gd name="connsiteX5" fmla="*/ 0 w 3913376"/>
              <a:gd name="connsiteY5" fmla="*/ 1058677 h 3281569"/>
              <a:gd name="connsiteX6" fmla="*/ 174686 w 3913376"/>
              <a:gd name="connsiteY6" fmla="*/ 193427 h 3281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13376" h="3281569">
                <a:moveTo>
                  <a:pt x="267865" y="0"/>
                </a:moveTo>
                <a:lnTo>
                  <a:pt x="3913376" y="0"/>
                </a:lnTo>
                <a:lnTo>
                  <a:pt x="3913376" y="2499938"/>
                </a:lnTo>
                <a:lnTo>
                  <a:pt x="3794714" y="2630499"/>
                </a:lnTo>
                <a:cubicBezTo>
                  <a:pt x="3392450" y="3032763"/>
                  <a:pt x="2836727" y="3281569"/>
                  <a:pt x="2222892" y="3281569"/>
                </a:cubicBezTo>
                <a:cubicBezTo>
                  <a:pt x="995223" y="3281569"/>
                  <a:pt x="0" y="2286346"/>
                  <a:pt x="0" y="1058677"/>
                </a:cubicBezTo>
                <a:cubicBezTo>
                  <a:pt x="0" y="751760"/>
                  <a:pt x="62202" y="459370"/>
                  <a:pt x="174686" y="193427"/>
                </a:cubicBezTo>
                <a:close/>
              </a:path>
            </a:pathLst>
          </a:custGeom>
        </p:spPr>
      </p:pic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C8F10CB3-3B5E-4C7A-98CF-B87454DDFA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48370" y="3966828"/>
            <a:ext cx="3339958" cy="2891173"/>
          </a:xfrm>
          <a:custGeom>
            <a:avLst/>
            <a:gdLst>
              <a:gd name="connsiteX0" fmla="*/ 2002536 w 3339958"/>
              <a:gd name="connsiteY0" fmla="*/ 0 h 2891173"/>
              <a:gd name="connsiteX1" fmla="*/ 3276335 w 3339958"/>
              <a:gd name="connsiteY1" fmla="*/ 457282 h 2891173"/>
              <a:gd name="connsiteX2" fmla="*/ 3339958 w 3339958"/>
              <a:gd name="connsiteY2" fmla="*/ 515107 h 2891173"/>
              <a:gd name="connsiteX3" fmla="*/ 3339958 w 3339958"/>
              <a:gd name="connsiteY3" fmla="*/ 2891173 h 2891173"/>
              <a:gd name="connsiteX4" fmla="*/ 209954 w 3339958"/>
              <a:gd name="connsiteY4" fmla="*/ 2891173 h 2891173"/>
              <a:gd name="connsiteX5" fmla="*/ 157369 w 3339958"/>
              <a:gd name="connsiteY5" fmla="*/ 2782014 h 2891173"/>
              <a:gd name="connsiteX6" fmla="*/ 0 w 3339958"/>
              <a:gd name="connsiteY6" fmla="*/ 2002536 h 2891173"/>
              <a:gd name="connsiteX7" fmla="*/ 2002536 w 3339958"/>
              <a:gd name="connsiteY7" fmla="*/ 0 h 2891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39958" h="2891173">
                <a:moveTo>
                  <a:pt x="2002536" y="0"/>
                </a:moveTo>
                <a:cubicBezTo>
                  <a:pt x="2486398" y="0"/>
                  <a:pt x="2930179" y="171609"/>
                  <a:pt x="3276335" y="457282"/>
                </a:cubicBezTo>
                <a:lnTo>
                  <a:pt x="3339958" y="515107"/>
                </a:lnTo>
                <a:lnTo>
                  <a:pt x="3339958" y="2891173"/>
                </a:lnTo>
                <a:lnTo>
                  <a:pt x="209954" y="2891173"/>
                </a:lnTo>
                <a:lnTo>
                  <a:pt x="157369" y="2782014"/>
                </a:lnTo>
                <a:cubicBezTo>
                  <a:pt x="56036" y="2542434"/>
                  <a:pt x="0" y="2279029"/>
                  <a:pt x="0" y="2002536"/>
                </a:cubicBezTo>
                <a:cubicBezTo>
                  <a:pt x="0" y="896566"/>
                  <a:pt x="896566" y="0"/>
                  <a:pt x="2002536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B340662-399E-6F4D-852E-AA1BA84A98C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969" r="1" b="1415"/>
          <a:stretch/>
        </p:blipFill>
        <p:spPr>
          <a:xfrm>
            <a:off x="1078804" y="4563976"/>
            <a:ext cx="1622698" cy="1391738"/>
          </a:xfrm>
          <a:custGeom>
            <a:avLst/>
            <a:gdLst>
              <a:gd name="connsiteX0" fmla="*/ 1837818 w 3178912"/>
              <a:gd name="connsiteY0" fmla="*/ 0 h 2726454"/>
              <a:gd name="connsiteX1" fmla="*/ 3137352 w 3178912"/>
              <a:gd name="connsiteY1" fmla="*/ 538285 h 2726454"/>
              <a:gd name="connsiteX2" fmla="*/ 3178912 w 3178912"/>
              <a:gd name="connsiteY2" fmla="*/ 584013 h 2726454"/>
              <a:gd name="connsiteX3" fmla="*/ 3178912 w 3178912"/>
              <a:gd name="connsiteY3" fmla="*/ 2726454 h 2726454"/>
              <a:gd name="connsiteX4" fmla="*/ 229483 w 3178912"/>
              <a:gd name="connsiteY4" fmla="*/ 2726454 h 2726454"/>
              <a:gd name="connsiteX5" fmla="*/ 221815 w 3178912"/>
              <a:gd name="connsiteY5" fmla="*/ 2713832 h 2726454"/>
              <a:gd name="connsiteX6" fmla="*/ 0 w 3178912"/>
              <a:gd name="connsiteY6" fmla="*/ 1837818 h 2726454"/>
              <a:gd name="connsiteX7" fmla="*/ 1837818 w 3178912"/>
              <a:gd name="connsiteY7" fmla="*/ 0 h 2726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78912" h="2726454">
                <a:moveTo>
                  <a:pt x="1837818" y="0"/>
                </a:moveTo>
                <a:cubicBezTo>
                  <a:pt x="2345318" y="0"/>
                  <a:pt x="2804772" y="205705"/>
                  <a:pt x="3137352" y="538285"/>
                </a:cubicBezTo>
                <a:lnTo>
                  <a:pt x="3178912" y="584013"/>
                </a:lnTo>
                <a:lnTo>
                  <a:pt x="3178912" y="2726454"/>
                </a:lnTo>
                <a:lnTo>
                  <a:pt x="229483" y="2726454"/>
                </a:lnTo>
                <a:lnTo>
                  <a:pt x="221815" y="2713832"/>
                </a:lnTo>
                <a:cubicBezTo>
                  <a:pt x="80353" y="2453425"/>
                  <a:pt x="0" y="2155005"/>
                  <a:pt x="0" y="1837818"/>
                </a:cubicBezTo>
                <a:cubicBezTo>
                  <a:pt x="0" y="822819"/>
                  <a:pt x="822819" y="0"/>
                  <a:pt x="1837818" y="0"/>
                </a:cubicBezTo>
                <a:close/>
              </a:path>
            </a:pathLst>
          </a:cu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2DA0CDA-62AA-0444-93B4-401786CF09E8}"/>
              </a:ext>
            </a:extLst>
          </p:cNvPr>
          <p:cNvSpPr txBox="1"/>
          <p:nvPr/>
        </p:nvSpPr>
        <p:spPr>
          <a:xfrm>
            <a:off x="3089692" y="5120026"/>
            <a:ext cx="21763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3200" dirty="0"/>
              <a:t>@</a:t>
            </a:r>
            <a:r>
              <a:rPr lang="en-US" sz="3200" dirty="0" err="1"/>
              <a:t>gsteinfeld</a:t>
            </a:r>
            <a:endParaRPr lang="en-US" sz="3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893D43-634F-364A-A1E9-DA6565827D0B}"/>
              </a:ext>
            </a:extLst>
          </p:cNvPr>
          <p:cNvSpPr txBox="1"/>
          <p:nvPr/>
        </p:nvSpPr>
        <p:spPr>
          <a:xfrm>
            <a:off x="8581452" y="490985"/>
            <a:ext cx="3613064" cy="382660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700" dirty="0">
                <a:highlight>
                  <a:srgbClr val="FFFF00"/>
                </a:highlight>
                <a:hlinkClick r:id="rId6"/>
              </a:rPr>
              <a:t>https://github.com/Grant-Steinfeld/</a:t>
            </a:r>
            <a:endParaRPr lang="en-US" sz="1700" dirty="0">
              <a:highlight>
                <a:srgbClr val="FFFF00"/>
              </a:highlight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1700" dirty="0">
              <a:highlight>
                <a:srgbClr val="FFFF00"/>
              </a:highlight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1700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2644494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10">
            <a:extLst>
              <a:ext uri="{FF2B5EF4-FFF2-40B4-BE49-F238E27FC236}">
                <a16:creationId xmlns:a16="http://schemas.microsoft.com/office/drawing/2014/main" id="{B775CD93-9DF2-48CB-9F57-1BCA9A46C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6344" y="448055"/>
            <a:ext cx="3414370" cy="3801257"/>
          </a:xfrm>
          <a:prstGeom prst="rect">
            <a:avLst/>
          </a:prstGeom>
          <a:solidFill>
            <a:srgbClr val="595959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8DF99F-FF45-FE43-8A15-9F3226D9FB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731519"/>
            <a:ext cx="2845191" cy="3237579"/>
          </a:xfrm>
        </p:spPr>
        <p:txBody>
          <a:bodyPr>
            <a:normAutofit/>
          </a:bodyPr>
          <a:lstStyle/>
          <a:p>
            <a:r>
              <a:rPr lang="en-US" sz="3800">
                <a:solidFill>
                  <a:srgbClr val="FFFFFF"/>
                </a:solidFill>
              </a:rPr>
              <a:t>Semantic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B6BA3F9-4702-524D-9687-D8F129DFCD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552" b="-2"/>
          <a:stretch/>
        </p:blipFill>
        <p:spPr>
          <a:xfrm>
            <a:off x="4044603" y="448056"/>
            <a:ext cx="7680450" cy="380293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6166C6D1-23AC-49C4-BA07-238E4E9F8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6343" y="4419227"/>
            <a:ext cx="3414369" cy="1979852"/>
          </a:xfrm>
          <a:prstGeom prst="rect">
            <a:avLst/>
          </a:prstGeom>
          <a:solidFill>
            <a:schemeClr val="accent5">
              <a:alpha val="9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C091803-41C2-48E0-9228-5148460C74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4603" y="4416552"/>
            <a:ext cx="7688475" cy="1984248"/>
          </a:xfrm>
          <a:prstGeom prst="rect">
            <a:avLst/>
          </a:prstGeom>
          <a:solidFill>
            <a:schemeClr val="tx1">
              <a:lumMod val="50000"/>
              <a:lumOff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36BAA00-6159-4402-8543-74B30ECACB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9709" y="4642338"/>
            <a:ext cx="7037591" cy="156431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1800" dirty="0"/>
              <a:t>MEANING | KNOWLEDGE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302E2D-FEC9-AD45-A095-D7320D53B1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3951F-41DF-824B-BDB6-B5C0F60D010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6638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85666D-B151-F040-BDA1-4E77A18DA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D3A2E5-7567-D141-8AB2-66D8B5DE28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1700" dirty="0">
                <a:latin typeface="Andale Mono" panose="020B0509000000000004" pitchFamily="49" charset="0"/>
              </a:rPr>
              <a:t>Evans, Colin. </a:t>
            </a:r>
            <a:r>
              <a:rPr lang="en-US" sz="1700" dirty="0">
                <a:latin typeface="Andale Mono" panose="020B0509000000000004" pitchFamily="49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Programming the Semantic Web: Build Flexible Applications with Graph Data </a:t>
            </a:r>
            <a:r>
              <a:rPr lang="en-US" sz="1700" dirty="0">
                <a:latin typeface="Andale Mono" panose="020B0509000000000004" pitchFamily="49" charset="0"/>
              </a:rPr>
              <a:t>( book on Amazon )</a:t>
            </a:r>
          </a:p>
          <a:p>
            <a:pPr>
              <a:lnSpc>
                <a:spcPct val="200000"/>
              </a:lnSpc>
            </a:pPr>
            <a:r>
              <a:rPr lang="en-US" sz="1700" dirty="0" err="1">
                <a:latin typeface="Andale Mono" panose="020B0509000000000004" pitchFamily="49" charset="0"/>
              </a:rPr>
              <a:t>AllegroGraph</a:t>
            </a:r>
            <a:r>
              <a:rPr lang="en-US" sz="1700" dirty="0">
                <a:latin typeface="Andale Mono" panose="020B0509000000000004" pitchFamily="49" charset="0"/>
              </a:rPr>
              <a:t> (</a:t>
            </a:r>
            <a:r>
              <a:rPr lang="en-US" sz="1700" dirty="0" err="1">
                <a:latin typeface="Andale Mono" panose="020B0509000000000004" pitchFamily="49" charset="0"/>
              </a:rPr>
              <a:t>agraph</a:t>
            </a:r>
            <a:r>
              <a:rPr lang="en-US" sz="1700" dirty="0">
                <a:latin typeface="Andale Mono" panose="020B0509000000000004" pitchFamily="49" charset="0"/>
              </a:rPr>
              <a:t>) DB homepage, Franz Inc. </a:t>
            </a:r>
            <a:r>
              <a:rPr lang="en-US" sz="1700" dirty="0">
                <a:latin typeface="Andale Mono" panose="020B0509000000000004" pitchFamily="49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https://franz.com/</a:t>
            </a:r>
            <a:endParaRPr lang="en-US" sz="1700" dirty="0">
              <a:latin typeface="Andale Mono" panose="020B0509000000000004" pitchFamily="49" charset="0"/>
            </a:endParaRPr>
          </a:p>
          <a:p>
            <a:pPr>
              <a:lnSpc>
                <a:spcPct val="200000"/>
              </a:lnSpc>
            </a:pPr>
            <a:r>
              <a:rPr lang="en-US" sz="1700" dirty="0">
                <a:latin typeface="Andale Mono" panose="020B0509000000000004" pitchFamily="49" charset="0"/>
              </a:rPr>
              <a:t>N-TRIPLES spec - </a:t>
            </a:r>
            <a:r>
              <a:rPr lang="en-US" sz="1700" dirty="0">
                <a:latin typeface="Andale Mono" panose="020B0509000000000004" pitchFamily="49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http://www.w3.org/TR/rdf-testcases/#ntriples</a:t>
            </a:r>
            <a:r>
              <a:rPr lang="en-US" sz="1700" dirty="0">
                <a:latin typeface="Andale Mono" panose="020B0509000000000004" pitchFamily="49" charset="0"/>
              </a:rPr>
              <a:t>.</a:t>
            </a:r>
          </a:p>
          <a:p>
            <a:pPr>
              <a:lnSpc>
                <a:spcPct val="200000"/>
              </a:lnSpc>
            </a:pPr>
            <a:r>
              <a:rPr lang="en-US" sz="1700" dirty="0">
                <a:latin typeface="Andale Mono" panose="020B0509000000000004" pitchFamily="49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Blog - Ontology and Data Science - Favio Vaquez</a:t>
            </a:r>
            <a:endParaRPr lang="en-US" sz="1700" dirty="0">
              <a:latin typeface="Andale Mono" panose="020B0509000000000004" pitchFamily="49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D68987-B9EF-F744-9506-2066847E75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3951F-41DF-824B-BDB6-B5C0F60D0109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3311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85666D-B151-F040-BDA1-4E77A18DA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 (2)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D3A2E5-7567-D141-8AB2-66D8B5DE28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>
              <a:lnSpc>
                <a:spcPct val="210000"/>
              </a:lnSpc>
            </a:pPr>
            <a:r>
              <a:rPr lang="en-US" sz="3600" dirty="0">
                <a:latin typeface="Andale Mono" panose="020B0509000000000004" pitchFamily="49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Semantic Graphs: What they are and Why You Should Care </a:t>
            </a:r>
            <a:r>
              <a:rPr lang="en-US" sz="3600" dirty="0">
                <a:latin typeface="Andale Mono" panose="020B0509000000000004" pitchFamily="49" charset="0"/>
              </a:rPr>
              <a:t>( Blog by David Vandegrift )</a:t>
            </a:r>
          </a:p>
          <a:p>
            <a:pPr>
              <a:lnSpc>
                <a:spcPct val="210000"/>
              </a:lnSpc>
            </a:pPr>
            <a:r>
              <a:rPr lang="en-US" sz="3600" dirty="0">
                <a:latin typeface="Andale Mono" panose="020B0509000000000004" pitchFamily="49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Dbpedia</a:t>
            </a:r>
            <a:r>
              <a:rPr lang="en-US" sz="3600" dirty="0">
                <a:latin typeface="Andale Mono" panose="020B0509000000000004" pitchFamily="49" charset="0"/>
              </a:rPr>
              <a:t> Global and Unified Access to Knowledge Graphs ( core engine Wikipedia )</a:t>
            </a:r>
          </a:p>
          <a:p>
            <a:pPr>
              <a:lnSpc>
                <a:spcPct val="210000"/>
              </a:lnSpc>
            </a:pPr>
            <a:r>
              <a:rPr lang="en-US" sz="3600" dirty="0">
                <a:latin typeface="Andale Mono" panose="020B0509000000000004" pitchFamily="49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Wikimedia</a:t>
            </a:r>
            <a:r>
              <a:rPr lang="en-US" sz="3600" dirty="0">
                <a:latin typeface="Andale Mono" panose="020B0509000000000004" pitchFamily="49" charset="0"/>
              </a:rPr>
              <a:t> / Commons</a:t>
            </a:r>
          </a:p>
          <a:p>
            <a:pPr>
              <a:lnSpc>
                <a:spcPct val="210000"/>
              </a:lnSpc>
            </a:pPr>
            <a:r>
              <a:rPr lang="en-US" sz="3600" dirty="0">
                <a:latin typeface="Andale Mono" panose="020B0509000000000004" pitchFamily="49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Schema.org </a:t>
            </a:r>
            <a:r>
              <a:rPr lang="en-US" sz="3600" dirty="0">
                <a:latin typeface="Andale Mono" panose="020B0509000000000004" pitchFamily="49" charset="0"/>
              </a:rPr>
              <a:t>– discover common and standard labels (Predicates (P))</a:t>
            </a:r>
          </a:p>
          <a:p>
            <a:pPr>
              <a:lnSpc>
                <a:spcPct val="210000"/>
              </a:lnSpc>
            </a:pPr>
            <a:endParaRPr lang="en-US" sz="3600" dirty="0">
              <a:latin typeface="Andale Mono" panose="020B0509000000000004" pitchFamily="49" charset="0"/>
            </a:endParaRPr>
          </a:p>
          <a:p>
            <a:pPr lvl="1">
              <a:lnSpc>
                <a:spcPct val="210000"/>
              </a:lnSpc>
            </a:pPr>
            <a:endParaRPr lang="en-US" dirty="0"/>
          </a:p>
          <a:p>
            <a:pPr>
              <a:lnSpc>
                <a:spcPct val="210000"/>
              </a:lnSpc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D68987-B9EF-F744-9506-2066847E75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3951F-41DF-824B-BDB6-B5C0F60D0109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1463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8866E2-F26C-3A55-4DBE-C61C5E7C95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 (3)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8F8501-5242-F98A-8493-1D3DFB1C0E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pPr>
              <a:lnSpc>
                <a:spcPct val="220000"/>
              </a:lnSpc>
            </a:pPr>
            <a:r>
              <a:rPr lang="en-US" sz="3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Ontology Completion with Graph-Based Machine Learning: A Comprehensive Evaluation</a:t>
            </a:r>
            <a:r>
              <a:rPr lang="en-US" sz="3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(Journal article, December 2022 by Sebastian </a:t>
            </a:r>
            <a:r>
              <a:rPr lang="en-US" sz="3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Mežnar</a:t>
            </a:r>
            <a:r>
              <a:rPr lang="en-US" sz="3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and others )</a:t>
            </a:r>
          </a:p>
          <a:p>
            <a:pPr>
              <a:lnSpc>
                <a:spcPct val="220000"/>
              </a:lnSpc>
            </a:pPr>
            <a:r>
              <a:rPr lang="en-US" sz="3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Semantic similarity and machine learning with ontologies </a:t>
            </a:r>
            <a:r>
              <a:rPr lang="en-US" sz="3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( Journal article 13 October 2020 by </a:t>
            </a:r>
            <a:r>
              <a:rPr lang="en-US" sz="3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Maxat</a:t>
            </a:r>
            <a:r>
              <a:rPr lang="en-US" sz="3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3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Kulmanov</a:t>
            </a:r>
            <a:r>
              <a:rPr lang="en-US" sz="3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, Fatima Zohra </a:t>
            </a:r>
            <a:r>
              <a:rPr lang="en-US" sz="3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Smaili</a:t>
            </a:r>
            <a:r>
              <a:rPr lang="en-US" sz="3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, Xin Gao, Robert </a:t>
            </a:r>
            <a:r>
              <a:rPr lang="en-US" sz="3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Hoehndorf</a:t>
            </a:r>
            <a:r>
              <a:rPr lang="en-US" sz="3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) </a:t>
            </a:r>
          </a:p>
          <a:p>
            <a:pPr marL="228600" lvl="1">
              <a:lnSpc>
                <a:spcPct val="220000"/>
              </a:lnSpc>
              <a:spcBef>
                <a:spcPts val="1000"/>
              </a:spcBef>
            </a:pPr>
            <a:r>
              <a:rPr lang="en-US" sz="3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Briefings in Bioinformatics, Volume 22, Issue 4, July 2021, bbaa199, </a:t>
            </a:r>
            <a:r>
              <a:rPr lang="en-US" sz="3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https://doi.org/10.1093/bib/bbaa199</a:t>
            </a:r>
            <a:endParaRPr lang="en-US" sz="3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ct val="220000"/>
              </a:lnSpc>
            </a:pPr>
            <a:endParaRPr lang="en-US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  <a:hlinkClick r:id="rId6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>
              <a:lnSpc>
                <a:spcPct val="220000"/>
              </a:lnSpc>
            </a:pPr>
            <a:r>
              <a:rPr lang="en-US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AWS Neptune – The Good, The Bad, and the Ugly</a:t>
            </a:r>
            <a:endParaRPr lang="en-US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ct val="220000"/>
              </a:lnSpc>
            </a:pPr>
            <a:r>
              <a:rPr lang="en-US" sz="28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  <a:hlinkClick r:id="rId7"/>
              </a:rPr>
              <a:t>Discover other Semantic / Graph Databases</a:t>
            </a:r>
            <a:endParaRPr lang="en-US" sz="28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ct val="220000"/>
              </a:lnSpc>
            </a:pPr>
            <a:endParaRPr lang="en-US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ct val="220000"/>
              </a:lnSpc>
            </a:pPr>
            <a:endParaRPr lang="en-US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ct val="220000"/>
              </a:lnSpc>
            </a:pPr>
            <a:endParaRPr lang="en-US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ct val="220000"/>
              </a:lnSpc>
            </a:pPr>
            <a:endParaRPr lang="en-US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EA4543-CBFA-B615-C741-FB507A294F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3951F-41DF-824B-BDB6-B5C0F60D0109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722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4" name="Rectangle 43">
            <a:extLst>
              <a:ext uri="{FF2B5EF4-FFF2-40B4-BE49-F238E27FC236}">
                <a16:creationId xmlns:a16="http://schemas.microsoft.com/office/drawing/2014/main" id="{5BA49487-3FDB-4FB7-9D50-2B4F9454DA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5" name="Rectangle 45">
            <a:extLst>
              <a:ext uri="{FF2B5EF4-FFF2-40B4-BE49-F238E27FC236}">
                <a16:creationId xmlns:a16="http://schemas.microsoft.com/office/drawing/2014/main" id="{1C938212-FA12-4FF1-87C8-ACDE99D06F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421890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F852C8-22F6-C54B-A63E-6ED0074352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40602"/>
            <a:ext cx="3300663" cy="1645920"/>
          </a:xfrm>
        </p:spPr>
        <p:txBody>
          <a:bodyPr>
            <a:normAutofit/>
          </a:bodyPr>
          <a:lstStyle/>
          <a:p>
            <a:r>
              <a:rPr lang="en-US" sz="2800" b="1" dirty="0"/>
              <a:t>Ontology</a:t>
            </a:r>
            <a:r>
              <a:rPr lang="en-US" sz="2800" dirty="0"/>
              <a:t>	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356B61D-554F-1943-843F-4DA9A2B474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621" b="1"/>
          <a:stretch/>
        </p:blipFill>
        <p:spPr>
          <a:xfrm>
            <a:off x="1182908" y="365760"/>
            <a:ext cx="2327461" cy="3639935"/>
          </a:xfrm>
          <a:prstGeom prst="rect">
            <a:avLst/>
          </a:prstGeom>
        </p:spPr>
      </p:pic>
      <p:pic>
        <p:nvPicPr>
          <p:cNvPr id="6" name="Picture 5" descr="A close up of a purple flower&#10;&#10;Description automatically generated">
            <a:extLst>
              <a:ext uri="{FF2B5EF4-FFF2-40B4-BE49-F238E27FC236}">
                <a16:creationId xmlns:a16="http://schemas.microsoft.com/office/drawing/2014/main" id="{00AE6D21-78ED-0F47-8D49-B743027291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998" r="28727" b="-2"/>
          <a:stretch/>
        </p:blipFill>
        <p:spPr>
          <a:xfrm>
            <a:off x="3514148" y="365760"/>
            <a:ext cx="2327460" cy="36398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A56273E-303B-9542-B173-BEA6ECF024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9140" y="4209769"/>
            <a:ext cx="7362815" cy="2282471"/>
          </a:xfrm>
          <a:prstGeom prst="rect">
            <a:avLst/>
          </a:prstGeom>
        </p:spPr>
      </p:pic>
      <p:sp>
        <p:nvSpPr>
          <p:cNvPr id="56" name="Rectangle 47">
            <a:extLst>
              <a:ext uri="{FF2B5EF4-FFF2-40B4-BE49-F238E27FC236}">
                <a16:creationId xmlns:a16="http://schemas.microsoft.com/office/drawing/2014/main" id="{369F152D-E540-4B48-BA11-2ADF043C61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491151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7" name="Rectangle 49">
            <a:extLst>
              <a:ext uri="{FF2B5EF4-FFF2-40B4-BE49-F238E27FC236}">
                <a16:creationId xmlns:a16="http://schemas.microsoft.com/office/drawing/2014/main" id="{0C059F7E-04C4-4C46-9B3E-E5CE267E3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612098" y="525441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57D452C-4830-D64C-B14F-D21CC25998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3951F-41DF-824B-BDB6-B5C0F60D010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2572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732B85-FCAB-0E49-AEAB-A085EA0C36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 fontScale="90000"/>
          </a:bodyPr>
          <a:lstStyle/>
          <a:p>
            <a:r>
              <a:rPr lang="en-US" dirty="0"/>
              <a:t>Vertices(data) and edges</a:t>
            </a:r>
            <a:br>
              <a:rPr lang="en-US" dirty="0"/>
            </a:br>
            <a:r>
              <a:rPr lang="en-US" dirty="0"/>
              <a:t> of a Semantic Graph </a:t>
            </a:r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C1E1E343-6FFB-B24F-8DCB-DAB078D074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05" r="2" b="2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cxnSp>
        <p:nvCxnSpPr>
          <p:cNvPr id="28" name="Straight Connector 25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4B62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FBA306-4E40-BF47-AD2F-FC0584191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67042" y="6356350"/>
            <a:ext cx="1186758" cy="365125"/>
          </a:xfrm>
          <a:prstGeom prst="ellipse">
            <a:avLst/>
          </a:prstGeo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AD13951F-41DF-824B-BDB6-B5C0F60D0109}" type="slidenum">
              <a:rPr 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5</a:t>
            </a:fld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34F6CB2-D1C6-40FD-99F6-067A500F267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97807843"/>
              </p:ext>
            </p:extLst>
          </p:nvPr>
        </p:nvGraphicFramePr>
        <p:xfrm>
          <a:off x="4965431" y="2438400"/>
          <a:ext cx="6586489" cy="37854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5142610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0">
            <a:extLst>
              <a:ext uri="{FF2B5EF4-FFF2-40B4-BE49-F238E27FC236}">
                <a16:creationId xmlns:a16="http://schemas.microsoft.com/office/drawing/2014/main" id="{27BDFED6-6E33-4606-AFE2-886ADB1C0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3B9E374-AF53-799C-0952-4A77E672310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l="26973" t="11719" b="22056"/>
          <a:stretch/>
        </p:blipFill>
        <p:spPr>
          <a:xfrm>
            <a:off x="3351551" y="-1619801"/>
            <a:ext cx="12350002" cy="702782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57DA5B2-B88A-AF9D-036F-4F941AF9C7D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698" r="-1" b="11725"/>
          <a:stretch/>
        </p:blipFill>
        <p:spPr>
          <a:xfrm>
            <a:off x="5625736" y="4129303"/>
            <a:ext cx="6566263" cy="2728701"/>
          </a:xfrm>
          <a:prstGeom prst="rect">
            <a:avLst/>
          </a:prstGeom>
        </p:spPr>
      </p:pic>
      <p:sp>
        <p:nvSpPr>
          <p:cNvPr id="28" name="Rectangle 22">
            <a:extLst>
              <a:ext uri="{FF2B5EF4-FFF2-40B4-BE49-F238E27FC236}">
                <a16:creationId xmlns:a16="http://schemas.microsoft.com/office/drawing/2014/main" id="{890DEF05-784E-4B61-89E4-04C4ECF4E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36000">
                <a:schemeClr val="tx1">
                  <a:lumMod val="95000"/>
                  <a:lumOff val="5000"/>
                </a:schemeClr>
              </a:gs>
              <a:gs pos="81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80CEA8-6B7A-728A-A4CB-91E295A285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15219"/>
            <a:ext cx="5395912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Who bought</a:t>
            </a:r>
            <a:br>
              <a:rPr lang="en-US" sz="50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sz="50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computers and bikes and phones</a:t>
            </a:r>
          </a:p>
        </p:txBody>
      </p:sp>
      <p:cxnSp>
        <p:nvCxnSpPr>
          <p:cNvPr id="29" name="Straight Connector 24">
            <a:extLst>
              <a:ext uri="{FF2B5EF4-FFF2-40B4-BE49-F238E27FC236}">
                <a16:creationId xmlns:a16="http://schemas.microsoft.com/office/drawing/2014/main" id="{C41BAEC7-F7B0-4224-8B18-8F74B7D87F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3681408"/>
            <a:ext cx="11353799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88BA2-951A-9346-5BE0-E7395898AF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D13951F-41DF-824B-BDB6-B5C0F60D0109}" type="slidenum">
              <a:rPr lang="en-US" smtClean="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6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91224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0DE6A193-4755-479A-BC6F-A7EBCA73B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5A55B759-31A7-423C-9BC2-A8BC09FE98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6754318" cy="6858478"/>
          </a:xfrm>
          <a:custGeom>
            <a:avLst/>
            <a:gdLst>
              <a:gd name="connsiteX0" fmla="*/ 0 w 6754318"/>
              <a:gd name="connsiteY0" fmla="*/ 6858478 h 6858478"/>
              <a:gd name="connsiteX1" fmla="*/ 6754318 w 6754318"/>
              <a:gd name="connsiteY1" fmla="*/ 6858478 h 6858478"/>
              <a:gd name="connsiteX2" fmla="*/ 3577943 w 6754318"/>
              <a:gd name="connsiteY2" fmla="*/ 0 h 6858478"/>
              <a:gd name="connsiteX3" fmla="*/ 3572366 w 6754318"/>
              <a:gd name="connsiteY3" fmla="*/ 0 h 6858478"/>
              <a:gd name="connsiteX4" fmla="*/ 2506138 w 6754318"/>
              <a:gd name="connsiteY4" fmla="*/ 0 h 6858478"/>
              <a:gd name="connsiteX5" fmla="*/ 0 w 6754318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54318" h="6858478">
                <a:moveTo>
                  <a:pt x="0" y="6858478"/>
                </a:moveTo>
                <a:lnTo>
                  <a:pt x="6754318" y="6858478"/>
                </a:lnTo>
                <a:lnTo>
                  <a:pt x="3577943" y="0"/>
                </a:lnTo>
                <a:lnTo>
                  <a:pt x="3572366" y="0"/>
                </a:lnTo>
                <a:lnTo>
                  <a:pt x="2506138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F78796AF-79A0-47AC-BEFD-BFFC00F968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" y="-478"/>
            <a:ext cx="5953780" cy="6858478"/>
          </a:xfrm>
          <a:custGeom>
            <a:avLst/>
            <a:gdLst>
              <a:gd name="connsiteX0" fmla="*/ 0 w 5953780"/>
              <a:gd name="connsiteY0" fmla="*/ 6858478 h 6858478"/>
              <a:gd name="connsiteX1" fmla="*/ 5953780 w 5953780"/>
              <a:gd name="connsiteY1" fmla="*/ 6858478 h 6858478"/>
              <a:gd name="connsiteX2" fmla="*/ 2777405 w 5953780"/>
              <a:gd name="connsiteY2" fmla="*/ 0 h 6858478"/>
              <a:gd name="connsiteX3" fmla="*/ 2771828 w 5953780"/>
              <a:gd name="connsiteY3" fmla="*/ 0 h 6858478"/>
              <a:gd name="connsiteX4" fmla="*/ 1705600 w 5953780"/>
              <a:gd name="connsiteY4" fmla="*/ 0 h 6858478"/>
              <a:gd name="connsiteX5" fmla="*/ 0 w 5953780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53780" h="6858478">
                <a:moveTo>
                  <a:pt x="0" y="6858478"/>
                </a:moveTo>
                <a:lnTo>
                  <a:pt x="5953780" y="6858478"/>
                </a:lnTo>
                <a:lnTo>
                  <a:pt x="2777405" y="0"/>
                </a:lnTo>
                <a:lnTo>
                  <a:pt x="2771828" y="0"/>
                </a:lnTo>
                <a:lnTo>
                  <a:pt x="17056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3E7EFDA1-59FE-27CE-3838-EE14FF50A0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338328"/>
            <a:ext cx="3877056" cy="224942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000"/>
              <a:t>Amazon Graph Database </a:t>
            </a:r>
            <a:br>
              <a:rPr lang="en-US" sz="3000"/>
            </a:br>
            <a:r>
              <a:rPr lang="en-US" sz="3000"/>
              <a:t>offering in AWS Cloud</a:t>
            </a:r>
            <a:br>
              <a:rPr lang="en-US" sz="3000"/>
            </a:br>
            <a:endParaRPr lang="en-US" sz="300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DDCCB75-44C5-A242-C18E-B55B6604A4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36" r="4" b="4"/>
          <a:stretch/>
        </p:blipFill>
        <p:spPr>
          <a:xfrm>
            <a:off x="9022563" y="329822"/>
            <a:ext cx="2633331" cy="26113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950318E-1406-EF62-C068-E74BD7AE854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-1" b="15499"/>
          <a:stretch/>
        </p:blipFill>
        <p:spPr>
          <a:xfrm>
            <a:off x="6096883" y="3155743"/>
            <a:ext cx="5559011" cy="3147238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A65A87-B0A9-D6B5-7045-4A2800B347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57785" y="6356350"/>
            <a:ext cx="405784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</a:pPr>
            <a:r>
              <a:rPr lang="en-US" kern="1200">
                <a:solidFill>
                  <a:schemeClr val="bg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-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8498CA-26FE-DF8D-FD39-A11113CD9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25174" y="6356350"/>
            <a:ext cx="42862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D13951F-41DF-824B-BDB6-B5C0F60D0109}" type="slidenum">
              <a:rPr lang="en-US">
                <a:solidFill>
                  <a:schemeClr val="bg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7</a:t>
            </a:fld>
            <a:endParaRPr lang="en-US">
              <a:solidFill>
                <a:schemeClr val="bg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74347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F7D788E-2C1B-4EF4-8719-12613771FF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452"/>
          </a:xfrm>
          <a:prstGeom prst="rect">
            <a:avLst/>
          </a:prstGeom>
          <a:solidFill>
            <a:srgbClr val="40404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C4D443-4DA2-2941-A241-70EFD807AB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4949" y="3499076"/>
            <a:ext cx="6053558" cy="242477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RDF – sums it up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7C54E824-C0F4-480B-BC88-689F50C45F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76199" y="548"/>
            <a:ext cx="4349752" cy="3142889"/>
          </a:xfrm>
          <a:custGeom>
            <a:avLst/>
            <a:gdLst>
              <a:gd name="connsiteX0" fmla="*/ 229420 w 4349752"/>
              <a:gd name="connsiteY0" fmla="*/ 0 h 3142889"/>
              <a:gd name="connsiteX1" fmla="*/ 4120333 w 4349752"/>
              <a:gd name="connsiteY1" fmla="*/ 0 h 3142889"/>
              <a:gd name="connsiteX2" fmla="*/ 4178840 w 4349752"/>
              <a:gd name="connsiteY2" fmla="*/ 121453 h 3142889"/>
              <a:gd name="connsiteX3" fmla="*/ 4349752 w 4349752"/>
              <a:gd name="connsiteY3" fmla="*/ 968013 h 3142889"/>
              <a:gd name="connsiteX4" fmla="*/ 2174876 w 4349752"/>
              <a:gd name="connsiteY4" fmla="*/ 3142889 h 3142889"/>
              <a:gd name="connsiteX5" fmla="*/ 0 w 4349752"/>
              <a:gd name="connsiteY5" fmla="*/ 968013 h 3142889"/>
              <a:gd name="connsiteX6" fmla="*/ 170913 w 4349752"/>
              <a:gd name="connsiteY6" fmla="*/ 121453 h 3142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49752" h="3142889">
                <a:moveTo>
                  <a:pt x="229420" y="0"/>
                </a:moveTo>
                <a:lnTo>
                  <a:pt x="4120333" y="0"/>
                </a:lnTo>
                <a:lnTo>
                  <a:pt x="4178840" y="121453"/>
                </a:lnTo>
                <a:cubicBezTo>
                  <a:pt x="4288894" y="381652"/>
                  <a:pt x="4349752" y="667725"/>
                  <a:pt x="4349752" y="968013"/>
                </a:cubicBezTo>
                <a:cubicBezTo>
                  <a:pt x="4349752" y="2169164"/>
                  <a:pt x="3376027" y="3142889"/>
                  <a:pt x="2174876" y="3142889"/>
                </a:cubicBezTo>
                <a:cubicBezTo>
                  <a:pt x="973725" y="3142889"/>
                  <a:pt x="0" y="2169164"/>
                  <a:pt x="0" y="968013"/>
                </a:cubicBezTo>
                <a:cubicBezTo>
                  <a:pt x="0" y="667725"/>
                  <a:pt x="60858" y="381652"/>
                  <a:pt x="170913" y="12145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58DEA6A1-FC5C-4E6E-BBBF-7E472949B3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53759" y="1421356"/>
            <a:ext cx="4538241" cy="5436644"/>
          </a:xfrm>
          <a:custGeom>
            <a:avLst/>
            <a:gdLst>
              <a:gd name="connsiteX0" fmla="*/ 3084645 w 4538241"/>
              <a:gd name="connsiteY0" fmla="*/ 0 h 5436644"/>
              <a:gd name="connsiteX1" fmla="*/ 4285328 w 4538241"/>
              <a:gd name="connsiteY1" fmla="*/ 242407 h 5436644"/>
              <a:gd name="connsiteX2" fmla="*/ 4538241 w 4538241"/>
              <a:gd name="connsiteY2" fmla="*/ 364242 h 5436644"/>
              <a:gd name="connsiteX3" fmla="*/ 4538241 w 4538241"/>
              <a:gd name="connsiteY3" fmla="*/ 5436644 h 5436644"/>
              <a:gd name="connsiteX4" fmla="*/ 1091428 w 4538241"/>
              <a:gd name="connsiteY4" fmla="*/ 5436644 h 5436644"/>
              <a:gd name="connsiteX5" fmla="*/ 903472 w 4538241"/>
              <a:gd name="connsiteY5" fmla="*/ 5265818 h 5436644"/>
              <a:gd name="connsiteX6" fmla="*/ 0 w 4538241"/>
              <a:gd name="connsiteY6" fmla="*/ 3084645 h 5436644"/>
              <a:gd name="connsiteX7" fmla="*/ 3084645 w 4538241"/>
              <a:gd name="connsiteY7" fmla="*/ 0 h 5436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38241" h="5436644">
                <a:moveTo>
                  <a:pt x="3084645" y="0"/>
                </a:moveTo>
                <a:cubicBezTo>
                  <a:pt x="3510546" y="0"/>
                  <a:pt x="3916286" y="86315"/>
                  <a:pt x="4285328" y="242407"/>
                </a:cubicBezTo>
                <a:lnTo>
                  <a:pt x="4538241" y="364242"/>
                </a:lnTo>
                <a:lnTo>
                  <a:pt x="4538241" y="5436644"/>
                </a:lnTo>
                <a:lnTo>
                  <a:pt x="1091428" y="5436644"/>
                </a:lnTo>
                <a:lnTo>
                  <a:pt x="903472" y="5265818"/>
                </a:lnTo>
                <a:cubicBezTo>
                  <a:pt x="345261" y="4707608"/>
                  <a:pt x="0" y="3936446"/>
                  <a:pt x="0" y="3084645"/>
                </a:cubicBezTo>
                <a:cubicBezTo>
                  <a:pt x="0" y="1381043"/>
                  <a:pt x="1381043" y="0"/>
                  <a:pt x="3084645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6AAAC3B-1954-46B7-BBAC-27DFF5B52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39395" y="0"/>
            <a:ext cx="4023360" cy="2980240"/>
          </a:xfrm>
          <a:custGeom>
            <a:avLst/>
            <a:gdLst>
              <a:gd name="connsiteX0" fmla="*/ 248676 w 4023360"/>
              <a:gd name="connsiteY0" fmla="*/ 0 h 2980240"/>
              <a:gd name="connsiteX1" fmla="*/ 3774684 w 4023360"/>
              <a:gd name="connsiteY1" fmla="*/ 0 h 2980240"/>
              <a:gd name="connsiteX2" fmla="*/ 3780561 w 4023360"/>
              <a:gd name="connsiteY2" fmla="*/ 9674 h 2980240"/>
              <a:gd name="connsiteX3" fmla="*/ 4023360 w 4023360"/>
              <a:gd name="connsiteY3" fmla="*/ 968560 h 2980240"/>
              <a:gd name="connsiteX4" fmla="*/ 2011680 w 4023360"/>
              <a:gd name="connsiteY4" fmla="*/ 2980240 h 2980240"/>
              <a:gd name="connsiteX5" fmla="*/ 0 w 4023360"/>
              <a:gd name="connsiteY5" fmla="*/ 968560 h 2980240"/>
              <a:gd name="connsiteX6" fmla="*/ 242799 w 4023360"/>
              <a:gd name="connsiteY6" fmla="*/ 9674 h 298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23360" h="2980240">
                <a:moveTo>
                  <a:pt x="248676" y="0"/>
                </a:moveTo>
                <a:lnTo>
                  <a:pt x="3774684" y="0"/>
                </a:lnTo>
                <a:lnTo>
                  <a:pt x="3780561" y="9674"/>
                </a:lnTo>
                <a:cubicBezTo>
                  <a:pt x="3935405" y="294716"/>
                  <a:pt x="4023360" y="621366"/>
                  <a:pt x="4023360" y="968560"/>
                </a:cubicBezTo>
                <a:cubicBezTo>
                  <a:pt x="4023360" y="2079580"/>
                  <a:pt x="3122700" y="2980240"/>
                  <a:pt x="2011680" y="2980240"/>
                </a:cubicBezTo>
                <a:cubicBezTo>
                  <a:pt x="900660" y="2980240"/>
                  <a:pt x="0" y="2079580"/>
                  <a:pt x="0" y="968560"/>
                </a:cubicBezTo>
                <a:cubicBezTo>
                  <a:pt x="0" y="621366"/>
                  <a:pt x="87955" y="294716"/>
                  <a:pt x="242799" y="967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B399D0-22CD-4548-AD30-1FD051FF42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15161" y="356187"/>
            <a:ext cx="2878409" cy="17922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/>
              <a:t>Resource Description Framework</a:t>
            </a: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A5AD6500-BB62-4AAC-9D2F-C10DDC90C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16897" y="1584494"/>
            <a:ext cx="4375105" cy="5273507"/>
          </a:xfrm>
          <a:custGeom>
            <a:avLst/>
            <a:gdLst>
              <a:gd name="connsiteX0" fmla="*/ 2921508 w 4375105"/>
              <a:gd name="connsiteY0" fmla="*/ 0 h 5273507"/>
              <a:gd name="connsiteX1" fmla="*/ 4314072 w 4375105"/>
              <a:gd name="connsiteY1" fmla="*/ 352611 h 5273507"/>
              <a:gd name="connsiteX2" fmla="*/ 4375105 w 4375105"/>
              <a:gd name="connsiteY2" fmla="*/ 389689 h 5273507"/>
              <a:gd name="connsiteX3" fmla="*/ 4375105 w 4375105"/>
              <a:gd name="connsiteY3" fmla="*/ 5273507 h 5273507"/>
              <a:gd name="connsiteX4" fmla="*/ 1193705 w 4375105"/>
              <a:gd name="connsiteY4" fmla="*/ 5273507 h 5273507"/>
              <a:gd name="connsiteX5" fmla="*/ 1063158 w 4375105"/>
              <a:gd name="connsiteY5" fmla="*/ 5175886 h 5273507"/>
              <a:gd name="connsiteX6" fmla="*/ 0 w 4375105"/>
              <a:gd name="connsiteY6" fmla="*/ 2921508 h 5273507"/>
              <a:gd name="connsiteX7" fmla="*/ 2921508 w 4375105"/>
              <a:gd name="connsiteY7" fmla="*/ 0 h 52735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375105" h="5273507">
                <a:moveTo>
                  <a:pt x="2921508" y="0"/>
                </a:moveTo>
                <a:cubicBezTo>
                  <a:pt x="3425728" y="0"/>
                  <a:pt x="3900114" y="127735"/>
                  <a:pt x="4314072" y="352611"/>
                </a:cubicBezTo>
                <a:lnTo>
                  <a:pt x="4375105" y="389689"/>
                </a:lnTo>
                <a:lnTo>
                  <a:pt x="4375105" y="5273507"/>
                </a:lnTo>
                <a:lnTo>
                  <a:pt x="1193705" y="5273507"/>
                </a:lnTo>
                <a:lnTo>
                  <a:pt x="1063158" y="5175886"/>
                </a:lnTo>
                <a:cubicBezTo>
                  <a:pt x="413861" y="4640038"/>
                  <a:pt x="0" y="3829104"/>
                  <a:pt x="0" y="2921508"/>
                </a:cubicBezTo>
                <a:cubicBezTo>
                  <a:pt x="0" y="1308004"/>
                  <a:pt x="1308004" y="0"/>
                  <a:pt x="292150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0054E1-33BD-7F46-A4D2-03A8025D79A3}"/>
              </a:ext>
            </a:extLst>
          </p:cNvPr>
          <p:cNvSpPr txBox="1"/>
          <p:nvPr/>
        </p:nvSpPr>
        <p:spPr>
          <a:xfrm>
            <a:off x="8386139" y="3143438"/>
            <a:ext cx="3474621" cy="27804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dirty="0"/>
              <a:t>Web model/standard for </a:t>
            </a:r>
            <a:r>
              <a:rPr lang="en-US" sz="1400" b="1" dirty="0"/>
              <a:t>data interchange </a:t>
            </a:r>
            <a:r>
              <a:rPr lang="en-US" sz="1400" dirty="0"/>
              <a:t>on the WWW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14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dirty="0"/>
              <a:t>RDF has features that facilitate </a:t>
            </a:r>
            <a:r>
              <a:rPr lang="en-US" sz="1400" b="1" dirty="0"/>
              <a:t>data merging </a:t>
            </a:r>
            <a:r>
              <a:rPr lang="en-US" sz="1400" dirty="0"/>
              <a:t>even if the underlying schemas differ.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dirty="0"/>
              <a:t>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dirty="0"/>
              <a:t>Supports </a:t>
            </a:r>
            <a:r>
              <a:rPr lang="en-US" sz="1400" b="1" dirty="0"/>
              <a:t>`schema` evolution</a:t>
            </a:r>
            <a:r>
              <a:rPr lang="en-US" sz="1400" dirty="0"/>
              <a:t> over time without requiring all the data consumers to be changed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762318-BDEF-F948-B168-E1D602934A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3951F-41DF-824B-BDB6-B5C0F60D010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3682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F9E943-1389-9D4F-BF1F-135C784C28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RDF Triples</a:t>
            </a:r>
          </a:p>
        </p:txBody>
      </p:sp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2CCDD995-232B-9846-B22B-6774331713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3842" y="2153953"/>
            <a:ext cx="7188199" cy="2104181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4FF1950-FAB9-D14D-BC10-980AACFE89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0257" y="6356350"/>
            <a:ext cx="560009" cy="365125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AD13951F-41DF-824B-BDB6-B5C0F60D0109}" type="slidenum">
              <a:rPr lang="en-US">
                <a:solidFill>
                  <a:srgbClr val="898989"/>
                </a:solidFill>
              </a:rPr>
              <a:pPr>
                <a:lnSpc>
                  <a:spcPct val="90000"/>
                </a:lnSpc>
                <a:spcAft>
                  <a:spcPts val="600"/>
                </a:spcAft>
              </a:pPr>
              <a:t>9</a:t>
            </a:fld>
            <a:endParaRPr lang="en-US">
              <a:solidFill>
                <a:srgbClr val="898989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74A3438-AAC8-6047-917D-523016A68F4A}"/>
              </a:ext>
            </a:extLst>
          </p:cNvPr>
          <p:cNvSpPr/>
          <p:nvPr/>
        </p:nvSpPr>
        <p:spPr>
          <a:xfrm>
            <a:off x="3214932" y="2506897"/>
            <a:ext cx="1635163" cy="4087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en-US" dirty="0"/>
              <a:t>SUBJECT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307E6D2-1A23-7045-83F8-5A668CE83EC7}"/>
              </a:ext>
            </a:extLst>
          </p:cNvPr>
          <p:cNvSpPr/>
          <p:nvPr/>
        </p:nvSpPr>
        <p:spPr>
          <a:xfrm>
            <a:off x="3214932" y="3710431"/>
            <a:ext cx="1635163" cy="408791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OBJECT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C9E8AB2-1144-6B47-A7E1-29CC54BE0207}"/>
              </a:ext>
            </a:extLst>
          </p:cNvPr>
          <p:cNvSpPr/>
          <p:nvPr/>
        </p:nvSpPr>
        <p:spPr>
          <a:xfrm>
            <a:off x="3188679" y="3108664"/>
            <a:ext cx="1635163" cy="40879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/>
                </a:solidFill>
              </a:rPr>
              <a:t>PREDICATE</a:t>
            </a:r>
          </a:p>
        </p:txBody>
      </p:sp>
    </p:spTree>
    <p:extLst>
      <p:ext uri="{BB962C8B-B14F-4D97-AF65-F5344CB8AC3E}">
        <p14:creationId xmlns:p14="http://schemas.microsoft.com/office/powerpoint/2010/main" val="36125595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19536</TotalTime>
  <Words>1217</Words>
  <Application>Microsoft Macintosh PowerPoint</Application>
  <PresentationFormat>Widescreen</PresentationFormat>
  <Paragraphs>258</Paragraphs>
  <Slides>32</Slides>
  <Notes>27</Notes>
  <HiddenSlides>3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0" baseType="lpstr">
      <vt:lpstr>Arial Unicode MS</vt:lpstr>
      <vt:lpstr>Andale Mono</vt:lpstr>
      <vt:lpstr>Arial</vt:lpstr>
      <vt:lpstr>Calibri</vt:lpstr>
      <vt:lpstr>Calibri Light</vt:lpstr>
      <vt:lpstr>ProximaNova-Light</vt:lpstr>
      <vt:lpstr>Tw Cen MT</vt:lpstr>
      <vt:lpstr>Office Theme</vt:lpstr>
      <vt:lpstr>The case for storing Graph Data in  Semantic Databases</vt:lpstr>
      <vt:lpstr> Graph Data</vt:lpstr>
      <vt:lpstr>Semantic</vt:lpstr>
      <vt:lpstr>Ontology </vt:lpstr>
      <vt:lpstr>Vertices(data) and edges  of a Semantic Graph </vt:lpstr>
      <vt:lpstr>Who bought computers and bikes and phones</vt:lpstr>
      <vt:lpstr>Amazon Graph Database  offering in AWS Cloud </vt:lpstr>
      <vt:lpstr>RDF – sums it up</vt:lpstr>
      <vt:lpstr>RDF Triples</vt:lpstr>
      <vt:lpstr>FOAF  Six degrees of seperation</vt:lpstr>
      <vt:lpstr>Demo Gruff</vt:lpstr>
      <vt:lpstr>Taxonomy</vt:lpstr>
      <vt:lpstr>Golden age of Information Access</vt:lpstr>
      <vt:lpstr>Inference  New Ideas + Hypotheses  Patterns</vt:lpstr>
      <vt:lpstr>Why?</vt:lpstr>
      <vt:lpstr>Web – worlds biggest `sensor`</vt:lpstr>
      <vt:lpstr>Triple `Soups`</vt:lpstr>
      <vt:lpstr>Flavors</vt:lpstr>
      <vt:lpstr>Semantic/Graph database top ranked</vt:lpstr>
      <vt:lpstr>Comparison</vt:lpstr>
      <vt:lpstr>Overview</vt:lpstr>
      <vt:lpstr>Popular Use Cases</vt:lpstr>
      <vt:lpstr>3rd Party Integration</vt:lpstr>
      <vt:lpstr>Use cases for semantic / graph</vt:lpstr>
      <vt:lpstr>Extraction – demo 1</vt:lpstr>
      <vt:lpstr>PowerPoint Presentation</vt:lpstr>
      <vt:lpstr>PowerPoint Presentation</vt:lpstr>
      <vt:lpstr>Docker version of Agraph      https://franz.com/agraph/docker/</vt:lpstr>
      <vt:lpstr>Thank you!!   </vt:lpstr>
      <vt:lpstr>Resources</vt:lpstr>
      <vt:lpstr>Resources (2)</vt:lpstr>
      <vt:lpstr>Resources (3)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IBM Developer - Semantic Graph Workshop</dc:title>
  <dc:creator>Grant Steinfeld</dc:creator>
  <cp:lastModifiedBy>Grant Steinfeld</cp:lastModifiedBy>
  <cp:revision>31</cp:revision>
  <dcterms:created xsi:type="dcterms:W3CDTF">2020-01-29T22:20:52Z</dcterms:created>
  <dcterms:modified xsi:type="dcterms:W3CDTF">2023-02-18T03:43:12Z</dcterms:modified>
</cp:coreProperties>
</file>